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1" r:id="rId2"/>
    <p:sldId id="257" r:id="rId3"/>
    <p:sldId id="273" r:id="rId4"/>
    <p:sldId id="285" r:id="rId5"/>
    <p:sldId id="270" r:id="rId6"/>
    <p:sldId id="311" r:id="rId7"/>
    <p:sldId id="312" r:id="rId8"/>
    <p:sldId id="313" r:id="rId9"/>
    <p:sldId id="328" r:id="rId10"/>
    <p:sldId id="266" r:id="rId11"/>
    <p:sldId id="274" r:id="rId12"/>
    <p:sldId id="265" r:id="rId13"/>
    <p:sldId id="267" r:id="rId14"/>
    <p:sldId id="282" r:id="rId15"/>
    <p:sldId id="314" r:id="rId16"/>
    <p:sldId id="315" r:id="rId17"/>
    <p:sldId id="318" r:id="rId18"/>
    <p:sldId id="322" r:id="rId19"/>
    <p:sldId id="321" r:id="rId20"/>
    <p:sldId id="319" r:id="rId21"/>
    <p:sldId id="324" r:id="rId22"/>
    <p:sldId id="320" r:id="rId23"/>
    <p:sldId id="325" r:id="rId24"/>
    <p:sldId id="326" r:id="rId25"/>
    <p:sldId id="327" r:id="rId26"/>
    <p:sldId id="293" r:id="rId27"/>
    <p:sldId id="287" r:id="rId28"/>
    <p:sldId id="294" r:id="rId29"/>
    <p:sldId id="329" r:id="rId30"/>
    <p:sldId id="2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/>
    <p:restoredTop sz="94633"/>
  </p:normalViewPr>
  <p:slideViewPr>
    <p:cSldViewPr snapToGrid="0" snapToObjects="1">
      <p:cViewPr varScale="1">
        <p:scale>
          <a:sx n="110" d="100"/>
          <a:sy n="110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5878C-CEBD-2D42-9A07-00F80A2D7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B508D-84EA-E24E-A64B-593B4D644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0D92D-6177-FD4A-ACA7-B718A9C0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D7FB-0FC9-C142-AC9E-63EF293F3C0E}" type="datetimeFigureOut">
              <a:rPr lang="en-US" smtClean="0"/>
              <a:t>5/31/20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ABB9C-8C46-CB4C-85F8-629F46F91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38B40-B89B-8246-9257-AA6264AED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894-3787-6E43-967E-80F32CF84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3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BF1E2-2A87-D649-9CC8-1C0AEE053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9732D2-8065-0241-A54A-3BFE1B713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5658E-5CB6-3D48-A015-1ABB80203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D7FB-0FC9-C142-AC9E-63EF293F3C0E}" type="datetimeFigureOut">
              <a:rPr lang="en-US" smtClean="0"/>
              <a:t>5/31/20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DEB70-57B8-FE45-9A1B-BE5A8C1E8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A8EA0-56A4-764A-A0E6-27E53031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894-3787-6E43-967E-80F32CF84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90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C7A15E-1E7B-2B47-B7BF-6F017FB8E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1FB6E1-ECEB-C444-BFA6-6EC7CD17F1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9C926-E60B-C140-9CF8-EB54BC69F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D7FB-0FC9-C142-AC9E-63EF293F3C0E}" type="datetimeFigureOut">
              <a:rPr lang="en-US" smtClean="0"/>
              <a:t>5/31/20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FBCE5-F848-3546-8562-8DFFA7A8A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E2524-9F0B-8841-9796-99D0AAA2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894-3787-6E43-967E-80F32CF84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8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30C3-93F7-1044-95DC-174026F79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473C2-1464-5146-9F30-0EBC2EDC1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95915-9363-2449-AE2D-EECCA1C71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D7FB-0FC9-C142-AC9E-63EF293F3C0E}" type="datetimeFigureOut">
              <a:rPr lang="en-US" smtClean="0"/>
              <a:t>5/31/20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FDD57-B231-3741-938B-F6CDCF02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1BF0B-7152-B141-8685-E9355AC81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894-3787-6E43-967E-80F32CF84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2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BDC70-F76A-1243-9817-79F699B2E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7AD73-97BB-444D-9BF1-9F5FF2B54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52F58-A96E-8B43-A565-9B828602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D7FB-0FC9-C142-AC9E-63EF293F3C0E}" type="datetimeFigureOut">
              <a:rPr lang="en-US" smtClean="0"/>
              <a:t>5/31/20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5D48-38E1-D844-B55F-242C19F2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98DA-D924-C74C-B644-E78FDEAC4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894-3787-6E43-967E-80F32CF84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4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E8664-1381-194E-8835-538C0730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BEE7A-CB7C-A043-AC5B-378A28DCEE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6DB7D-5605-F54D-8328-53A5FB69A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846ED-9257-1945-AEC6-BEFAB19DA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D7FB-0FC9-C142-AC9E-63EF293F3C0E}" type="datetimeFigureOut">
              <a:rPr lang="en-US" smtClean="0"/>
              <a:t>5/31/20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45146-1B02-7140-9FC7-8FBB9C1F5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8233A-ED9A-E44C-963E-B2FB595DE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894-3787-6E43-967E-80F32CF84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2E6E8-AB7A-8845-81C5-87752318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6F6A4-88B8-274C-87DA-9B453CF79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0CD6E-A239-CF46-BFCC-52B5EEA60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37641-45E0-8B42-8199-2407001956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66DB4B-5EE1-C84A-8A0D-9660FA12C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1A9EA2-9D6F-0842-9AE0-AAACB8ADD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D7FB-0FC9-C142-AC9E-63EF293F3C0E}" type="datetimeFigureOut">
              <a:rPr lang="en-US" smtClean="0"/>
              <a:t>5/31/20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562E79-D7DF-2A42-811F-0096839E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C9D2F9-ECE7-F048-B049-00B4ADA7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894-3787-6E43-967E-80F32CF84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4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F73E2-5937-A14D-889E-3251F941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26409-30A2-BD48-9CF9-CB780FA1B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D7FB-0FC9-C142-AC9E-63EF293F3C0E}" type="datetimeFigureOut">
              <a:rPr lang="en-US" smtClean="0"/>
              <a:t>5/31/20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1F0838-49E7-5442-85F8-53B2231B6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E6D4F1-58A2-DF45-B863-CCB25EC6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894-3787-6E43-967E-80F32CF84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2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EB63DE-02C5-A444-B193-F0A47E969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D7FB-0FC9-C142-AC9E-63EF293F3C0E}" type="datetimeFigureOut">
              <a:rPr lang="en-US" smtClean="0"/>
              <a:t>5/31/20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A17AEB-9B3E-794F-BA5A-991B73614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0BB6D-C53F-374E-AC67-C3CF3432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894-3787-6E43-967E-80F32CF84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CCDA4-F9C0-B849-B41F-415982691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7A941-7A7B-E14A-B928-2D88961B2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4B937-C701-FC41-A1E1-5B7475155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0ADA7-9CBF-6F4D-B4AE-0C3311835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D7FB-0FC9-C142-AC9E-63EF293F3C0E}" type="datetimeFigureOut">
              <a:rPr lang="en-US" smtClean="0"/>
              <a:t>5/31/20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4E8A80-C6CF-9545-A6A3-A458F6358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3D176-296C-294E-9CBA-A7D783544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894-3787-6E43-967E-80F32CF84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87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11FE-B67D-EE4B-8272-52B7C52C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7C124D-335A-CD4F-8B0D-4DE214C02C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74F30-C51D-EE4D-AE37-0A8DBBF32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3EB58-D4BC-1547-A8F5-DB969815B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D7FB-0FC9-C142-AC9E-63EF293F3C0E}" type="datetimeFigureOut">
              <a:rPr lang="en-US" smtClean="0"/>
              <a:t>5/31/20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A0B66-2545-0A45-9003-2B27E441D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37EC3-DF23-B54F-A449-031C59FB2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894-3787-6E43-967E-80F32CF84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2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8099A4-E929-3346-A53C-A8310E2D2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9F58D-3959-3B44-B4E9-5FCDABC23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F9E55-17F1-1E46-BCAD-3703654B85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9D7FB-0FC9-C142-AC9E-63EF293F3C0E}" type="datetimeFigureOut">
              <a:rPr lang="en-US" smtClean="0"/>
              <a:t>5/31/20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D2D46-33BD-DF42-8732-FC2C35F7C1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CFA1C-6493-0C4D-A38D-4F6459D3A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DB894-3787-6E43-967E-80F32CF84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8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25135-2959-2E4B-9A41-BDFFBCD08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530" y="0"/>
            <a:ext cx="4273470" cy="2848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922731-E528-C24B-B9F9-BB7596BAD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04" y="0"/>
            <a:ext cx="3414532" cy="3414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FDEE9-8988-B54E-9FA2-881CB2244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493" y="0"/>
            <a:ext cx="12282986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496DB22-5204-E142-9C30-11CA72812475}"/>
              </a:ext>
            </a:extLst>
          </p:cNvPr>
          <p:cNvSpPr txBox="1">
            <a:spLocks/>
          </p:cNvSpPr>
          <p:nvPr/>
        </p:nvSpPr>
        <p:spPr>
          <a:xfrm>
            <a:off x="3443468" y="2981957"/>
            <a:ext cx="5305063" cy="8940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Rockwell" panose="02060603020205020403" pitchFamily="18" charset="0"/>
              </a:rPr>
              <a:t>Paper 1: The sociology of Education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9D8760-7155-244A-B402-50468BFDD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70" y="942050"/>
            <a:ext cx="1270000" cy="1270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127BE2B-CA6F-784A-A314-5050FE4D3E3B}"/>
              </a:ext>
            </a:extLst>
          </p:cNvPr>
          <p:cNvSpPr txBox="1">
            <a:spLocks/>
          </p:cNvSpPr>
          <p:nvPr/>
        </p:nvSpPr>
        <p:spPr>
          <a:xfrm>
            <a:off x="10382491" y="6521882"/>
            <a:ext cx="1809509" cy="3361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Rockwell" panose="02060603020205020403" pitchFamily="18" charset="0"/>
              </a:rPr>
              <a:t>Mr. Tsannos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06ADBD-9792-664B-81A0-64C979732A1D}"/>
              </a:ext>
            </a:extLst>
          </p:cNvPr>
          <p:cNvSpPr txBox="1">
            <a:spLocks/>
          </p:cNvSpPr>
          <p:nvPr/>
        </p:nvSpPr>
        <p:spPr>
          <a:xfrm>
            <a:off x="1" y="5963915"/>
            <a:ext cx="1822370" cy="8940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u="sng" dirty="0">
                <a:latin typeface="Rockwell" panose="02060603020205020403" pitchFamily="18" charset="77"/>
              </a:rPr>
              <a:t>Date of exam:</a:t>
            </a:r>
          </a:p>
          <a:p>
            <a:pPr algn="l"/>
            <a:r>
              <a:rPr lang="en-GB" b="1" dirty="0">
                <a:latin typeface="Rockwell" panose="02060603020205020403" pitchFamily="18" charset="77"/>
              </a:rPr>
              <a:t>20 May 2019</a:t>
            </a:r>
          </a:p>
          <a:p>
            <a:pPr algn="l"/>
            <a:r>
              <a:rPr lang="en-GB" dirty="0">
                <a:latin typeface="Rockwell" panose="02060603020205020403" pitchFamily="18" charset="77"/>
              </a:rPr>
              <a:t>Sociology</a:t>
            </a:r>
            <a:br>
              <a:rPr lang="en-GB" dirty="0">
                <a:latin typeface="Rockwell" panose="02060603020205020403" pitchFamily="18" charset="77"/>
              </a:rPr>
            </a:br>
            <a:r>
              <a:rPr lang="en-GB" dirty="0">
                <a:latin typeface="Rockwell" panose="02060603020205020403" pitchFamily="18" charset="77"/>
              </a:rPr>
              <a:t>Start time: pm</a:t>
            </a:r>
            <a:br>
              <a:rPr lang="en-GB" dirty="0">
                <a:latin typeface="Rockwell" panose="02060603020205020403" pitchFamily="18" charset="77"/>
              </a:rPr>
            </a:br>
            <a:r>
              <a:rPr lang="en-GB" dirty="0">
                <a:latin typeface="Rockwell" panose="02060603020205020403" pitchFamily="18" charset="77"/>
              </a:rPr>
              <a:t>Duration: 1h 45m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341876B-048B-B948-999A-6A9AAFC7764B}"/>
              </a:ext>
            </a:extLst>
          </p:cNvPr>
          <p:cNvSpPr txBox="1">
            <a:spLocks/>
          </p:cNvSpPr>
          <p:nvPr/>
        </p:nvSpPr>
        <p:spPr>
          <a:xfrm>
            <a:off x="3529636" y="6308203"/>
            <a:ext cx="5305063" cy="5497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latin typeface="Rockwell" panose="02060603020205020403" pitchFamily="18" charset="0"/>
              </a:rPr>
              <a:t>Name: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540E602-C198-C440-98E8-81F66A53FE42}"/>
              </a:ext>
            </a:extLst>
          </p:cNvPr>
          <p:cNvSpPr txBox="1">
            <a:spLocks/>
          </p:cNvSpPr>
          <p:nvPr/>
        </p:nvSpPr>
        <p:spPr>
          <a:xfrm>
            <a:off x="1" y="4912548"/>
            <a:ext cx="1822370" cy="8940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u="sng" dirty="0">
                <a:latin typeface="Rockwell" panose="02060603020205020403" pitchFamily="18" charset="77"/>
              </a:rPr>
              <a:t>EX:</a:t>
            </a:r>
          </a:p>
          <a:p>
            <a:pPr algn="l"/>
            <a:r>
              <a:rPr lang="en-GB" sz="2800" b="1" u="sng" dirty="0">
                <a:latin typeface="Rockwell" panose="02060603020205020403" pitchFamily="18" charset="77"/>
              </a:rPr>
              <a:t>TG:</a:t>
            </a:r>
            <a:endParaRPr lang="en-GB" sz="2800" dirty="0">
              <a:latin typeface="Rockwell" panose="02060603020205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49821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907911"/>
            <a:ext cx="10674550" cy="1600200"/>
          </a:xfrm>
          <a:solidFill>
            <a:srgbClr val="906091"/>
          </a:solidFill>
          <a:ln w="5715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Ball, Bowe and </a:t>
            </a:r>
            <a:r>
              <a:rPr lang="en-GB" sz="4800" b="1" dirty="0" err="1">
                <a:solidFill>
                  <a:schemeClr val="bg1"/>
                </a:solidFill>
              </a:rPr>
              <a:t>Gerwitz</a:t>
            </a:r>
            <a:r>
              <a:rPr lang="en-GB" sz="4800" b="1" dirty="0">
                <a:solidFill>
                  <a:schemeClr val="bg1"/>
                </a:solidFill>
              </a:rPr>
              <a:t> 1994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39787" y="2678838"/>
            <a:ext cx="9403807" cy="3677512"/>
          </a:xfrm>
          <a:solidFill>
            <a:srgbClr val="DDDCE0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000" i="1" dirty="0"/>
              <a:t>Market forces and parental choice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000" dirty="0"/>
              <a:t>Studied 15 schools in neighbouring LEA with different demographics – e.g. class and ethnicity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000" dirty="0"/>
              <a:t>Evaluates parental choice and league tables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000" dirty="0"/>
              <a:t>For example, the tendency of some schools to focus on the more able and pressures to reintroduce setting and streaming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18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18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9232776" y="384691"/>
            <a:ext cx="2148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9991-0515-44A4-93DD-5E8C84415D1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561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6BAFCF-5A5E-5140-B664-403369381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The relationship between education and capitalism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709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bertonesousa.files.wordpress.com/2012/11/marx-weber-e-durkheim2.png">
            <a:extLst>
              <a:ext uri="{FF2B5EF4-FFF2-40B4-BE49-F238E27FC236}">
                <a16:creationId xmlns:a16="http://schemas.microsoft.com/office/drawing/2014/main" id="{D5B466C4-0E12-AA4E-9FBB-C76A8AD5C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0" r="39268" b="17909"/>
          <a:stretch>
            <a:fillRect/>
          </a:stretch>
        </p:blipFill>
        <p:spPr bwMode="auto">
          <a:xfrm>
            <a:off x="1543869" y="4373339"/>
            <a:ext cx="1337244" cy="24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178EB574-4BA2-9B43-A4D2-4BBCFAD3B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387" y="5920794"/>
            <a:ext cx="996107" cy="400110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en-US" sz="2000" b="1" dirty="0"/>
              <a:t>Marxist</a:t>
            </a:r>
            <a:endParaRPr lang="en-GB" sz="2000" dirty="0"/>
          </a:p>
        </p:txBody>
      </p:sp>
      <p:sp>
        <p:nvSpPr>
          <p:cNvPr id="30" name="Rectangular Callout 29">
            <a:extLst>
              <a:ext uri="{FF2B5EF4-FFF2-40B4-BE49-F238E27FC236}">
                <a16:creationId xmlns:a16="http://schemas.microsoft.com/office/drawing/2014/main" id="{0266CA0C-BB8B-7347-91DB-39BE4D7AD3BA}"/>
              </a:ext>
            </a:extLst>
          </p:cNvPr>
          <p:cNvSpPr/>
          <p:nvPr/>
        </p:nvSpPr>
        <p:spPr>
          <a:xfrm>
            <a:off x="46861" y="-35613"/>
            <a:ext cx="4609797" cy="4573746"/>
          </a:xfrm>
          <a:prstGeom prst="wedgeRectCallout">
            <a:avLst>
              <a:gd name="adj1" fmla="val 3564"/>
              <a:gd name="adj2" fmla="val 70608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ckwell" panose="02060603020205020403" pitchFamily="18" charset="77"/>
              </a:rPr>
              <a:t>The education ensures that working- class pupils are prepared for boring repetitive labour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ckwell" panose="02060603020205020403" pitchFamily="18" charset="77"/>
              </a:rPr>
              <a:t>However, middle-class students are encouraged to aspire to higher levels of education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Rockwell" panose="02060603020205020403" pitchFamily="18" charset="77"/>
              </a:rPr>
              <a:t>‘Correspondence principle’  </a:t>
            </a:r>
            <a:r>
              <a:rPr lang="en-GB" dirty="0">
                <a:latin typeface="Rockwell" panose="02060603020205020403" pitchFamily="18" charset="77"/>
              </a:rPr>
              <a:t>is the idea that the education system is designed primary to serve the needs of the capitalist economy (Bowles and Gintis)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ckwell" panose="02060603020205020403" pitchFamily="18" charset="77"/>
              </a:rPr>
              <a:t>For example, this is done by producing an obedient workforce, and mirrors/ corresponds to the workplace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D312BC77-5ED6-784F-A2AE-06AA310EE638}"/>
              </a:ext>
            </a:extLst>
          </p:cNvPr>
          <p:cNvSpPr/>
          <p:nvPr/>
        </p:nvSpPr>
        <p:spPr>
          <a:xfrm>
            <a:off x="7633695" y="4758620"/>
            <a:ext cx="2406704" cy="1484810"/>
          </a:xfrm>
          <a:prstGeom prst="cloud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ckwell" panose="02060603020205020403" pitchFamily="18" charset="77"/>
              </a:rPr>
              <a:t>In another colour write some criticisms of each perspective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CC2AC-DC61-8548-BFCF-CBA9BA2F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399" y="4807623"/>
            <a:ext cx="1518863" cy="1998504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2669E347-ABAF-C844-AD3E-736FDE9C5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6393" y="6277730"/>
            <a:ext cx="1285737" cy="400110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en-US" sz="2000" b="1" dirty="0"/>
              <a:t>Paul Willis</a:t>
            </a:r>
            <a:endParaRPr lang="en-GB" sz="2000" dirty="0"/>
          </a:p>
        </p:txBody>
      </p:sp>
      <p:sp>
        <p:nvSpPr>
          <p:cNvPr id="29" name="Rectangular Callout 28">
            <a:extLst>
              <a:ext uri="{FF2B5EF4-FFF2-40B4-BE49-F238E27FC236}">
                <a16:creationId xmlns:a16="http://schemas.microsoft.com/office/drawing/2014/main" id="{06945891-C434-DA4F-96FD-78AA319A7185}"/>
              </a:ext>
            </a:extLst>
          </p:cNvPr>
          <p:cNvSpPr/>
          <p:nvPr/>
        </p:nvSpPr>
        <p:spPr>
          <a:xfrm>
            <a:off x="8395453" y="-35613"/>
            <a:ext cx="3796546" cy="4665210"/>
          </a:xfrm>
          <a:prstGeom prst="wedgeRectCallout">
            <a:avLst>
              <a:gd name="adj1" fmla="val 21858"/>
              <a:gd name="adj2" fmla="val 7597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Rockwell" panose="02060603020205020403" pitchFamily="18" charset="77"/>
              </a:rPr>
              <a:t>Education is not a useful agency of socialisation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Rockwell" panose="02060603020205020403" pitchFamily="18" charset="77"/>
              </a:rPr>
              <a:t>It creates a counter school culture based on not following school rules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95C9D1-5DB6-D94B-9335-BC00C26FF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306" y="4538132"/>
            <a:ext cx="1577401" cy="2357036"/>
          </a:xfrm>
          <a:prstGeom prst="rect">
            <a:avLst/>
          </a:prstGeom>
        </p:spPr>
      </p:pic>
      <p:sp>
        <p:nvSpPr>
          <p:cNvPr id="28" name="Rectangular Callout 27">
            <a:extLst>
              <a:ext uri="{FF2B5EF4-FFF2-40B4-BE49-F238E27FC236}">
                <a16:creationId xmlns:a16="http://schemas.microsoft.com/office/drawing/2014/main" id="{1FCAEC33-7042-FF48-9762-D2AE3130AC31}"/>
              </a:ext>
            </a:extLst>
          </p:cNvPr>
          <p:cNvSpPr/>
          <p:nvPr/>
        </p:nvSpPr>
        <p:spPr>
          <a:xfrm>
            <a:off x="5234646" y="21825"/>
            <a:ext cx="2930683" cy="4558769"/>
          </a:xfrm>
          <a:prstGeom prst="wedgeRectCallout">
            <a:avLst>
              <a:gd name="adj1" fmla="val 836"/>
              <a:gd name="adj2" fmla="val 7205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Rockwell" panose="02060603020205020403" pitchFamily="18" charset="77"/>
              </a:rPr>
              <a:t>The curriculum does not teach the skills needed by employers and it teaches uncritical passive behaviour that makes workers easy to exploit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450C23E6-6CB9-4B40-AF56-F3B3EBC9F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4538" y="5374342"/>
            <a:ext cx="1817934" cy="400110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en-US" sz="2000" b="1" dirty="0"/>
              <a:t>David Reynolds</a:t>
            </a:r>
            <a:endParaRPr lang="en-GB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383719-D239-684A-992B-8B4ABEBF4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888" y="6287089"/>
            <a:ext cx="4236334" cy="5377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800" b="1" u="sng" dirty="0">
                <a:latin typeface="Rockwell" panose="02060603020205020403" pitchFamily="18" charset="77"/>
              </a:rPr>
              <a:t>The relationship between education and capitalism</a:t>
            </a:r>
          </a:p>
        </p:txBody>
      </p:sp>
    </p:spTree>
    <p:extLst>
      <p:ext uri="{BB962C8B-B14F-4D97-AF65-F5344CB8AC3E}">
        <p14:creationId xmlns:p14="http://schemas.microsoft.com/office/powerpoint/2010/main" val="586574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312"/>
            <a:ext cx="12192000" cy="1600200"/>
          </a:xfr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GB" sz="4800" b="1" dirty="0">
                <a:latin typeface="Rockwell" panose="02060603020205020403" pitchFamily="18" charset="77"/>
              </a:rPr>
              <a:t>Bowles and </a:t>
            </a:r>
            <a:r>
              <a:rPr lang="en-GB" sz="4800" b="1" dirty="0" err="1">
                <a:latin typeface="Rockwell" panose="02060603020205020403" pitchFamily="18" charset="77"/>
              </a:rPr>
              <a:t>Gintis</a:t>
            </a:r>
            <a:r>
              <a:rPr lang="en-GB" sz="4800" b="1" dirty="0">
                <a:latin typeface="Rockwell" panose="02060603020205020403" pitchFamily="18" charset="77"/>
              </a:rPr>
              <a:t> 1976 </a:t>
            </a:r>
            <a:endParaRPr lang="en-GB" sz="4800" dirty="0">
              <a:latin typeface="Rockwell" panose="02060603020205020403" pitchFamily="18" charset="77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1736073"/>
            <a:ext cx="8794375" cy="5121927"/>
          </a:xfr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lvl="0"/>
            <a:r>
              <a:rPr lang="en-GB" sz="1800" dirty="0">
                <a:latin typeface="Rockwell" panose="02060603020205020403" pitchFamily="18" charset="77"/>
              </a:rPr>
              <a:t>They put forward the idea of a </a:t>
            </a:r>
            <a:r>
              <a:rPr lang="en-GB" sz="1800" b="1" dirty="0">
                <a:latin typeface="Rockwell" panose="02060603020205020403" pitchFamily="18" charset="77"/>
              </a:rPr>
              <a:t>‘correspondence principle</a:t>
            </a:r>
            <a:r>
              <a:rPr lang="en-GB" sz="1800" dirty="0">
                <a:latin typeface="Rockwell" panose="02060603020205020403" pitchFamily="18" charset="77"/>
              </a:rPr>
              <a:t>’.</a:t>
            </a:r>
          </a:p>
          <a:p>
            <a:pPr lvl="0"/>
            <a:r>
              <a:rPr lang="en-GB" sz="1800" dirty="0">
                <a:latin typeface="Rockwell" panose="02060603020205020403" pitchFamily="18" charset="77"/>
              </a:rPr>
              <a:t>This is the idea that the education system is designed primary to serve the needs of the capitalist economy</a:t>
            </a:r>
          </a:p>
          <a:p>
            <a:pPr lvl="0"/>
            <a:r>
              <a:rPr lang="en-GB" sz="1800" dirty="0">
                <a:latin typeface="Rockwell" panose="02060603020205020403" pitchFamily="18" charset="77"/>
              </a:rPr>
              <a:t>For example, this is done by producing an obedient workforce, and mirrors/ corresponds to the workplace</a:t>
            </a:r>
          </a:p>
          <a:p>
            <a:pPr lvl="0"/>
            <a:r>
              <a:rPr lang="en-GB" sz="1800" dirty="0">
                <a:latin typeface="Rockwell" panose="02060603020205020403" pitchFamily="18" charset="77"/>
              </a:rPr>
              <a:t>According to Bowles and Gintis what do students learn through the hidden curriculum?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800" dirty="0">
                <a:latin typeface="Rockwell" panose="02060603020205020403" pitchFamily="18" charset="77"/>
              </a:rPr>
              <a:t>They learn not to obey and not question rules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800" dirty="0">
                <a:latin typeface="Rockwell" panose="02060603020205020403" pitchFamily="18" charset="77"/>
              </a:rPr>
              <a:t>They learn to accept hierarchy in school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800" dirty="0">
                <a:latin typeface="Rockwell" panose="02060603020205020403" pitchFamily="18" charset="77"/>
              </a:rPr>
              <a:t>They learn to be competitive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800" dirty="0">
                <a:latin typeface="Rockwell" panose="02060603020205020403" pitchFamily="18" charset="77"/>
              </a:rPr>
              <a:t>They learn to be motivated by external rewards</a:t>
            </a:r>
          </a:p>
          <a:p>
            <a:endParaRPr lang="en-GB" sz="1800" dirty="0">
              <a:latin typeface="Rockwell" panose="02060603020205020403" pitchFamily="18" charset="77"/>
            </a:endParaRPr>
          </a:p>
          <a:p>
            <a:pPr lvl="0"/>
            <a:r>
              <a:rPr lang="en-GB" sz="1800" dirty="0">
                <a:solidFill>
                  <a:srgbClr val="FF0000"/>
                </a:solidFill>
                <a:latin typeface="Rockwell" panose="02060603020205020403" pitchFamily="18" charset="77"/>
              </a:rPr>
              <a:t>What is a criticism of Bowles and Gintis’s theory?</a:t>
            </a:r>
          </a:p>
          <a:p>
            <a:pPr lvl="0"/>
            <a:r>
              <a:rPr lang="en-GB" sz="1800" dirty="0">
                <a:solidFill>
                  <a:srgbClr val="FF0000"/>
                </a:solidFill>
                <a:latin typeface="Rockwell" panose="02060603020205020403" pitchFamily="18" charset="77"/>
              </a:rPr>
              <a:t>They are accused of taking a deterministic view</a:t>
            </a:r>
          </a:p>
          <a:p>
            <a:pPr marL="457200" indent="-457200">
              <a:buFont typeface="+mj-lt"/>
              <a:buAutoNum type="arabicPeriod"/>
            </a:pPr>
            <a:endParaRPr lang="en-GB" sz="2400" b="1" dirty="0">
              <a:latin typeface="Rockwell" panose="02060603020205020403" pitchFamily="18" charset="7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66244" y="532291"/>
            <a:ext cx="3017232" cy="9541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Rockwell" panose="02060603020205020403" pitchFamily="18" charset="77"/>
              </a:rPr>
              <a:t>Marxist </a:t>
            </a:r>
          </a:p>
          <a:p>
            <a:r>
              <a:rPr lang="en-GB" sz="2800" b="1" dirty="0">
                <a:latin typeface="Rockwell" panose="02060603020205020403" pitchFamily="18" charset="77"/>
              </a:rPr>
              <a:t>perspective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84923">
            <a:off x="10332503" y="4586856"/>
            <a:ext cx="1847248" cy="17314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C93E18-5780-404F-A3C8-5686F2CCF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373" y="2572254"/>
            <a:ext cx="1996392" cy="19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70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6BAFCF-5A5E-5140-B664-403369381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Educational achievement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1160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ttps://bertonesousa.files.wordpress.com/2012/11/marx-weber-e-durkheim2.png">
            <a:extLst>
              <a:ext uri="{FF2B5EF4-FFF2-40B4-BE49-F238E27FC236}">
                <a16:creationId xmlns:a16="http://schemas.microsoft.com/office/drawing/2014/main" id="{E1183AEA-6F5D-B740-AD01-ED277023B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04" b="17909"/>
          <a:stretch>
            <a:fillRect/>
          </a:stretch>
        </p:blipFill>
        <p:spPr bwMode="auto">
          <a:xfrm>
            <a:off x="802866" y="4463535"/>
            <a:ext cx="1381458" cy="24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bertonesousa.files.wordpress.com/2012/11/marx-weber-e-durkheim2.png">
            <a:extLst>
              <a:ext uri="{FF2B5EF4-FFF2-40B4-BE49-F238E27FC236}">
                <a16:creationId xmlns:a16="http://schemas.microsoft.com/office/drawing/2014/main" id="{D5B466C4-0E12-AA4E-9FBB-C76A8AD5C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0" r="39268" b="17909"/>
          <a:stretch>
            <a:fillRect/>
          </a:stretch>
        </p:blipFill>
        <p:spPr bwMode="auto">
          <a:xfrm>
            <a:off x="5637446" y="4376126"/>
            <a:ext cx="1337244" cy="24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D787C0-5B7C-F44B-99DF-C4B8A1E46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5004" y="4629597"/>
            <a:ext cx="1765574" cy="228538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178EB574-4BA2-9B43-A4D2-4BBCFAD3B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9961" y="5897192"/>
            <a:ext cx="996107" cy="400110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en-US" sz="2000" b="1" dirty="0"/>
              <a:t>Marxist</a:t>
            </a:r>
            <a:endParaRPr lang="en-GB" sz="2000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7B327C3-3C97-0446-AB57-81FDFE482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222" y="6349756"/>
            <a:ext cx="1550746" cy="400110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en-US" sz="2000" b="1" dirty="0"/>
              <a:t>Functionalist</a:t>
            </a:r>
            <a:endParaRPr lang="en-GB" sz="2000" dirty="0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669E347-ABAF-C844-AD3E-736FDE9C5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6472" y="5925612"/>
            <a:ext cx="1189493" cy="400110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en-US" sz="2000" b="1" dirty="0"/>
              <a:t>Feminists</a:t>
            </a:r>
            <a:endParaRPr lang="en-GB" sz="2000" dirty="0"/>
          </a:p>
        </p:txBody>
      </p:sp>
      <p:sp>
        <p:nvSpPr>
          <p:cNvPr id="28" name="Rectangular Callout 27">
            <a:extLst>
              <a:ext uri="{FF2B5EF4-FFF2-40B4-BE49-F238E27FC236}">
                <a16:creationId xmlns:a16="http://schemas.microsoft.com/office/drawing/2014/main" id="{1FCAEC33-7042-FF48-9762-D2AE3130AC31}"/>
              </a:ext>
            </a:extLst>
          </p:cNvPr>
          <p:cNvSpPr/>
          <p:nvPr/>
        </p:nvSpPr>
        <p:spPr>
          <a:xfrm>
            <a:off x="4171816" y="16656"/>
            <a:ext cx="3923313" cy="4558769"/>
          </a:xfrm>
          <a:prstGeom prst="wedgeRectCallout">
            <a:avLst>
              <a:gd name="adj1" fmla="val -7882"/>
              <a:gd name="adj2" fmla="val 6586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ockwell" panose="02060603020205020403" pitchFamily="18" charset="77"/>
              </a:rPr>
              <a:t>They challenge the idea of meritocracy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ockwell" panose="02060603020205020403" pitchFamily="18" charset="77"/>
              </a:rPr>
              <a:t>They argue that it is a myth to ensure that the system seems fair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600" dirty="0">
              <a:latin typeface="Rockwell" panose="02060603020205020403" pitchFamily="18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ockwell" panose="02060603020205020403" pitchFamily="18" charset="77"/>
              </a:rPr>
              <a:t>Working class are more likely to underachieve due to material deprivation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600" dirty="0">
              <a:latin typeface="Rockwell" panose="02060603020205020403" pitchFamily="18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ockwell" panose="02060603020205020403" pitchFamily="18" charset="77"/>
              </a:rPr>
              <a:t>Working class have less cultural capital than middle/ upper class and therefore are at a disadvantage when it comes to education</a:t>
            </a:r>
          </a:p>
        </p:txBody>
      </p:sp>
      <p:sp>
        <p:nvSpPr>
          <p:cNvPr id="29" name="Rectangular Callout 28">
            <a:extLst>
              <a:ext uri="{FF2B5EF4-FFF2-40B4-BE49-F238E27FC236}">
                <a16:creationId xmlns:a16="http://schemas.microsoft.com/office/drawing/2014/main" id="{06945891-C434-DA4F-96FD-78AA319A7185}"/>
              </a:ext>
            </a:extLst>
          </p:cNvPr>
          <p:cNvSpPr/>
          <p:nvPr/>
        </p:nvSpPr>
        <p:spPr>
          <a:xfrm>
            <a:off x="8440319" y="-35613"/>
            <a:ext cx="3735645" cy="4665210"/>
          </a:xfrm>
          <a:prstGeom prst="wedgeRectCallout">
            <a:avLst>
              <a:gd name="adj1" fmla="val 21953"/>
              <a:gd name="adj2" fmla="val 6930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Rockwell" panose="02060603020205020403" pitchFamily="18" charset="77"/>
              </a:rPr>
              <a:t>Changing expectations </a:t>
            </a:r>
            <a:r>
              <a:rPr lang="en-US" sz="1600" dirty="0">
                <a:latin typeface="Rockwell" panose="02060603020205020403" pitchFamily="18" charset="77"/>
              </a:rPr>
              <a:t>of women have also helped gender differences</a:t>
            </a:r>
            <a:endParaRPr lang="en-GB" sz="1600" dirty="0">
              <a:latin typeface="Rockwell" panose="02060603020205020403" pitchFamily="18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Rockwell" panose="02060603020205020403" pitchFamily="18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Rockwell" panose="02060603020205020403" pitchFamily="18" charset="77"/>
              </a:rPr>
              <a:t>For example, the feminist movement</a:t>
            </a:r>
            <a:r>
              <a:rPr lang="en-US" sz="1600" dirty="0">
                <a:latin typeface="Rockwell" panose="02060603020205020403" pitchFamily="18" charset="77"/>
              </a:rPr>
              <a:t> led to changes in attitudes towards women’s roles and expectations.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600" dirty="0">
              <a:latin typeface="Rockwell" panose="02060603020205020403" pitchFamily="18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77"/>
              </a:rPr>
              <a:t>In the past, boys were usually expected to go on to work and support a family. Girls were expected to make marriage and motherhood their main concerns. Feminism has helped to challenge these ideas</a:t>
            </a:r>
            <a:endParaRPr lang="en-GB" sz="1600" dirty="0">
              <a:latin typeface="Rockwell" panose="02060603020205020403" pitchFamily="18" charset="77"/>
            </a:endParaRPr>
          </a:p>
        </p:txBody>
      </p:sp>
      <p:sp>
        <p:nvSpPr>
          <p:cNvPr id="30" name="Rectangular Callout 29">
            <a:extLst>
              <a:ext uri="{FF2B5EF4-FFF2-40B4-BE49-F238E27FC236}">
                <a16:creationId xmlns:a16="http://schemas.microsoft.com/office/drawing/2014/main" id="{0266CA0C-BB8B-7347-91DB-39BE4D7AD3BA}"/>
              </a:ext>
            </a:extLst>
          </p:cNvPr>
          <p:cNvSpPr/>
          <p:nvPr/>
        </p:nvSpPr>
        <p:spPr>
          <a:xfrm>
            <a:off x="9664" y="33947"/>
            <a:ext cx="3820346" cy="4573746"/>
          </a:xfrm>
          <a:prstGeom prst="wedgeRectCallout">
            <a:avLst>
              <a:gd name="adj1" fmla="val 6190"/>
              <a:gd name="adj2" fmla="val 7119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ockwell" panose="02060603020205020403" pitchFamily="18" charset="77"/>
              </a:rPr>
              <a:t>In a meritocratic society, access to jobs and to positions of wealth, status and power depend mainly on educational qualifications and other skills and talents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383719-D239-684A-992B-8B4ABEBF4598}"/>
              </a:ext>
            </a:extLst>
          </p:cNvPr>
          <p:cNvSpPr txBox="1">
            <a:spLocks/>
          </p:cNvSpPr>
          <p:nvPr/>
        </p:nvSpPr>
        <p:spPr>
          <a:xfrm>
            <a:off x="4129967" y="6289876"/>
            <a:ext cx="4547189" cy="5377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>
                <a:latin typeface="Rockwell" panose="02060603020205020403" pitchFamily="18" charset="77"/>
              </a:rPr>
              <a:t>Educational achievement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2C365C86-A424-2F42-AEB9-B97BC9689A93}"/>
              </a:ext>
            </a:extLst>
          </p:cNvPr>
          <p:cNvSpPr/>
          <p:nvPr/>
        </p:nvSpPr>
        <p:spPr>
          <a:xfrm>
            <a:off x="7266884" y="4859446"/>
            <a:ext cx="2991405" cy="1484810"/>
          </a:xfrm>
          <a:prstGeom prst="cloud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ckwell" panose="02060603020205020403" pitchFamily="18" charset="77"/>
              </a:rPr>
              <a:t>In another colour write some criticisms of each perspective</a:t>
            </a:r>
          </a:p>
        </p:txBody>
      </p:sp>
    </p:spTree>
    <p:extLst>
      <p:ext uri="{BB962C8B-B14F-4D97-AF65-F5344CB8AC3E}">
        <p14:creationId xmlns:p14="http://schemas.microsoft.com/office/powerpoint/2010/main" val="471630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42C84-1EB3-114C-B8B0-93746E6AD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ckwell" panose="02060603020205020403" pitchFamily="18" charset="77"/>
              </a:rPr>
              <a:t>Educational achievement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8C904-905C-434A-AFB2-77E17A401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Rockwell" panose="02060603020205020403" pitchFamily="18" charset="77"/>
              </a:rPr>
              <a:t>Internal factors: </a:t>
            </a:r>
            <a:r>
              <a:rPr lang="en-US" i="1" u="sng" dirty="0">
                <a:latin typeface="Rockwell" panose="02060603020205020403" pitchFamily="18" charset="77"/>
              </a:rPr>
              <a:t>Factors in school </a:t>
            </a:r>
            <a:r>
              <a:rPr lang="en-US" i="1" dirty="0">
                <a:latin typeface="Rockwell" panose="02060603020205020403" pitchFamily="18" charset="77"/>
              </a:rPr>
              <a:t>e.g. Teacher labelling</a:t>
            </a:r>
          </a:p>
          <a:p>
            <a:endParaRPr lang="en-US" b="1" dirty="0">
              <a:latin typeface="Rockwell" panose="02060603020205020403" pitchFamily="18" charset="77"/>
            </a:endParaRPr>
          </a:p>
          <a:p>
            <a:endParaRPr lang="en-US" b="1" dirty="0">
              <a:latin typeface="Rockwell" panose="02060603020205020403" pitchFamily="18" charset="77"/>
            </a:endParaRPr>
          </a:p>
          <a:p>
            <a:r>
              <a:rPr lang="en-US" b="1" dirty="0">
                <a:latin typeface="Rockwell" panose="02060603020205020403" pitchFamily="18" charset="77"/>
              </a:rPr>
              <a:t>External factors: </a:t>
            </a:r>
            <a:r>
              <a:rPr lang="en-US" i="1" u="sng" dirty="0">
                <a:latin typeface="Rockwell" panose="02060603020205020403" pitchFamily="18" charset="77"/>
              </a:rPr>
              <a:t>Factors outside of school </a:t>
            </a:r>
            <a:r>
              <a:rPr lang="en-US" i="1" dirty="0">
                <a:latin typeface="Rockwell" panose="02060603020205020403" pitchFamily="18" charset="77"/>
              </a:rPr>
              <a:t>e.g. Poverty</a:t>
            </a:r>
          </a:p>
        </p:txBody>
      </p:sp>
    </p:spTree>
    <p:extLst>
      <p:ext uri="{BB962C8B-B14F-4D97-AF65-F5344CB8AC3E}">
        <p14:creationId xmlns:p14="http://schemas.microsoft.com/office/powerpoint/2010/main" val="1380471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903C-62C5-E749-B063-3ED63F9EE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u="sng" dirty="0">
                <a:latin typeface="Rockwell" panose="02060603020205020403" pitchFamily="18" charset="77"/>
              </a:rPr>
              <a:t>Social class and educational achievement: evidence</a:t>
            </a:r>
            <a:endParaRPr lang="en-US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996E70C-EF03-5C4A-B9A5-A2CFB443861A}"/>
              </a:ext>
            </a:extLst>
          </p:cNvPr>
          <p:cNvSpPr/>
          <p:nvPr/>
        </p:nvSpPr>
        <p:spPr>
          <a:xfrm>
            <a:off x="0" y="365125"/>
            <a:ext cx="3617258" cy="1586753"/>
          </a:xfrm>
          <a:prstGeom prst="cloud">
            <a:avLst/>
          </a:prstGeom>
          <a:solidFill>
            <a:schemeClr val="bg1"/>
          </a:solidFill>
          <a:ln w="57150">
            <a:solidFill>
              <a:srgbClr val="C26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Include different facts and statistics below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D1FD3A-D4B2-0E46-9CD7-F1D2B038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825625"/>
            <a:ext cx="10977282" cy="4790328"/>
          </a:xfrm>
          <a:ln w="76200">
            <a:solidFill>
              <a:srgbClr val="7030A0"/>
            </a:solidFill>
          </a:ln>
        </p:spPr>
        <p:txBody>
          <a:bodyPr/>
          <a:lstStyle/>
          <a:p>
            <a:pPr marL="0" lvl="0" indent="0">
              <a:buNone/>
            </a:pPr>
            <a:r>
              <a:rPr lang="en-GB" sz="3200" dirty="0">
                <a:latin typeface="Rockwell" panose="02060603020205020403" pitchFamily="18" charset="77"/>
              </a:rPr>
              <a:t>What do statistics show about social class and educational achievement?</a:t>
            </a:r>
          </a:p>
          <a:p>
            <a:pPr lvl="0"/>
            <a:r>
              <a:rPr lang="en-GB" sz="3200" dirty="0">
                <a:latin typeface="Rockwell" panose="02060603020205020403" pitchFamily="18" charset="77"/>
              </a:rPr>
              <a:t>Middle class students outperform working class students</a:t>
            </a:r>
          </a:p>
          <a:p>
            <a:pPr marL="0" lvl="0" indent="0">
              <a:buNone/>
            </a:pPr>
            <a:r>
              <a:rPr lang="en-GB" sz="3200" dirty="0">
                <a:latin typeface="Rockwell" panose="02060603020205020403" pitchFamily="18" charset="77"/>
              </a:rPr>
              <a:t>Why do middle class students outperform working class students</a:t>
            </a:r>
          </a:p>
          <a:p>
            <a:pPr lvl="0"/>
            <a:r>
              <a:rPr lang="en-US" sz="3200" dirty="0">
                <a:latin typeface="Rockwell" panose="02060603020205020403" pitchFamily="18" charset="77"/>
              </a:rPr>
              <a:t>Higher levels of material capital</a:t>
            </a:r>
            <a:endParaRPr lang="en-GB" sz="3200" dirty="0">
              <a:latin typeface="Rockwell" panose="02060603020205020403" pitchFamily="18" charset="77"/>
            </a:endParaRPr>
          </a:p>
          <a:p>
            <a:pPr lvl="0"/>
            <a:r>
              <a:rPr lang="en-US" sz="3200" dirty="0">
                <a:latin typeface="Rockwell" panose="02060603020205020403" pitchFamily="18" charset="77"/>
              </a:rPr>
              <a:t>Higher levels of cultural capital</a:t>
            </a:r>
            <a:endParaRPr lang="en-GB" sz="3200" dirty="0">
              <a:latin typeface="Rockwell" panose="02060603020205020403" pitchFamily="18" charset="77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167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267E8-695F-ED41-BB85-86A0E582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u="sng" dirty="0">
                <a:latin typeface="Rockwell" panose="02060603020205020403" pitchFamily="18" charset="77"/>
              </a:rPr>
              <a:t>Social class and educational achievement: External factors</a:t>
            </a:r>
            <a:endParaRPr lang="en-US" dirty="0">
              <a:latin typeface="Rockwell" panose="02060603020205020403" pitchFamily="18" charset="77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FF8E122-1DDD-414C-B500-79CB62B5CA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952047"/>
              </p:ext>
            </p:extLst>
          </p:nvPr>
        </p:nvGraphicFramePr>
        <p:xfrm>
          <a:off x="0" y="1690688"/>
          <a:ext cx="12192000" cy="5612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83374962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33525169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7271627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74419628"/>
                    </a:ext>
                  </a:extLst>
                </a:gridCol>
              </a:tblGrid>
              <a:tr h="4008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77"/>
                        </a:rPr>
                        <a:t>Material deprivation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77"/>
                        </a:rPr>
                        <a:t>Cultural deprivation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77"/>
                        </a:rPr>
                        <a:t>Parents’ attitudes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77"/>
                        </a:rPr>
                        <a:t>Speech patterns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435847"/>
                  </a:ext>
                </a:extLst>
              </a:tr>
              <a:tr h="5003770">
                <a:tc>
                  <a:txBody>
                    <a:bodyPr/>
                    <a:lstStyle/>
                    <a:p>
                      <a:pPr lvl="0"/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This is a lack of resources related to financial situation or poverty</a:t>
                      </a:r>
                    </a:p>
                    <a:p>
                      <a:pPr lvl="0"/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In education this might include poor housing or an inability to afford educational aids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lvl="0"/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According to </a:t>
                      </a:r>
                      <a:r>
                        <a:rPr lang="en-GB" sz="14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Douglas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(1967) material deprivation affect educational achievement due to: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Poor housing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Overcrowding</a:t>
                      </a:r>
                      <a:r>
                        <a:rPr lang="en-GB" sz="1400" dirty="0">
                          <a:effectLst/>
                          <a:latin typeface="Rockwell" panose="02060603020205020403" pitchFamily="18" charset="77"/>
                        </a:rPr>
                        <a:t> </a:t>
                      </a:r>
                      <a:endParaRPr lang="en-US" sz="1400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This is a theory that suggests that </a:t>
                      </a:r>
                      <a:r>
                        <a:rPr lang="en-GB" sz="14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working class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and ethnic minorities lack the ‘correct’ values and attitudes from </a:t>
                      </a:r>
                      <a:r>
                        <a:rPr lang="en-GB" sz="14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socialisation 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to succeed in school e.g. language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lvl="0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What are middle class values? 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These are values that are taught and passed on in middle class families.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 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What are working class values? 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These are values that are taught and passed on in working class families.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 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What is social capital? 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These are social advantages, contacts and recourses that individuals have access to. 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Traditionally, the middle class tend to have more social capital that the working class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400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Some researchers have said that middle class and working class parents socialise their children differently</a:t>
                      </a:r>
                    </a:p>
                    <a:p>
                      <a:pPr lvl="0"/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It has been argued that middle class values stress the importance of: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deferred gratification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(focus on education now and earn more money later)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Whereas working class values stress: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present gratification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(focused more on rewards now by leaving school to earn money)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400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Bernstein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believed that language differs by class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Middle class tend to use a more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elaborative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type of language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Working class tend to use a more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restrictive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type of language (slang)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400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484933"/>
                  </a:ext>
                </a:extLst>
              </a:tr>
            </a:tbl>
          </a:graphicData>
        </a:graphic>
      </p:graphicFrame>
      <p:sp>
        <p:nvSpPr>
          <p:cNvPr id="6" name="Cloud 5">
            <a:extLst>
              <a:ext uri="{FF2B5EF4-FFF2-40B4-BE49-F238E27FC236}">
                <a16:creationId xmlns:a16="http://schemas.microsoft.com/office/drawing/2014/main" id="{EB556EBC-BF6C-3347-BB82-D7EC7B8A2F48}"/>
              </a:ext>
            </a:extLst>
          </p:cNvPr>
          <p:cNvSpPr/>
          <p:nvPr/>
        </p:nvSpPr>
        <p:spPr>
          <a:xfrm>
            <a:off x="1" y="0"/>
            <a:ext cx="3229336" cy="1586753"/>
          </a:xfrm>
          <a:prstGeom prst="cloud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Rockwell" panose="02060603020205020403" pitchFamily="18" charset="77"/>
              </a:rPr>
              <a:t>Use different colours for: Key words, sociologists and statistics</a:t>
            </a:r>
          </a:p>
        </p:txBody>
      </p:sp>
    </p:spTree>
    <p:extLst>
      <p:ext uri="{BB962C8B-B14F-4D97-AF65-F5344CB8AC3E}">
        <p14:creationId xmlns:p14="http://schemas.microsoft.com/office/powerpoint/2010/main" val="4037856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267E8-695F-ED41-BB85-86A0E582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u="sng" dirty="0">
                <a:latin typeface="Rockwell" panose="02060603020205020403" pitchFamily="18" charset="77"/>
              </a:rPr>
              <a:t>Social class and educational achievement: Internal factors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35316-7DD3-0947-8B91-F168A91DE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739A330-32AC-1141-B134-3EAD2BDAEA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905741"/>
              </p:ext>
            </p:extLst>
          </p:nvPr>
        </p:nvGraphicFramePr>
        <p:xfrm>
          <a:off x="0" y="1690688"/>
          <a:ext cx="12192000" cy="5167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765">
                  <a:extLst>
                    <a:ext uri="{9D8B030D-6E8A-4147-A177-3AD203B41FA5}">
                      <a16:colId xmlns:a16="http://schemas.microsoft.com/office/drawing/2014/main" val="1833749627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1335251693"/>
                    </a:ext>
                  </a:extLst>
                </a:gridCol>
                <a:gridCol w="2886635">
                  <a:extLst>
                    <a:ext uri="{9D8B030D-6E8A-4147-A177-3AD203B41FA5}">
                      <a16:colId xmlns:a16="http://schemas.microsoft.com/office/drawing/2014/main" val="2472716277"/>
                    </a:ext>
                  </a:extLst>
                </a:gridCol>
              </a:tblGrid>
              <a:tr h="65841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Teacher/ pupil interactions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Setting and streaming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Working class subculture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435847"/>
                  </a:ext>
                </a:extLst>
              </a:tr>
              <a:tr h="4508896">
                <a:tc>
                  <a:txBody>
                    <a:bodyPr/>
                    <a:lstStyle/>
                    <a:p>
                      <a:pPr lvl="0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Some sociologists argue that some teachers label some students based on their appearance, language and attitudes</a:t>
                      </a:r>
                    </a:p>
                    <a:p>
                      <a:pPr lvl="0"/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Becker (71)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argued that middle- class pupils were more likely to be seen as ‘ideal students’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Labelling can leads to pupils being placed in different ability groupings within school</a:t>
                      </a:r>
                    </a:p>
                    <a:p>
                      <a:pPr lvl="0"/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Working- class pupils may be placed in lower sets and streams and middle-class pupils are more likely to be placed in higher sets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Some pupils can rebel against school and create anti-school subcultures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484933"/>
                  </a:ext>
                </a:extLst>
              </a:tr>
            </a:tbl>
          </a:graphicData>
        </a:graphic>
      </p:graphicFrame>
      <p:sp>
        <p:nvSpPr>
          <p:cNvPr id="6" name="Cloud 5">
            <a:extLst>
              <a:ext uri="{FF2B5EF4-FFF2-40B4-BE49-F238E27FC236}">
                <a16:creationId xmlns:a16="http://schemas.microsoft.com/office/drawing/2014/main" id="{B482E513-1053-CB42-BB2A-C319BBF9A1AA}"/>
              </a:ext>
            </a:extLst>
          </p:cNvPr>
          <p:cNvSpPr/>
          <p:nvPr/>
        </p:nvSpPr>
        <p:spPr>
          <a:xfrm>
            <a:off x="1" y="0"/>
            <a:ext cx="3617258" cy="1586753"/>
          </a:xfrm>
          <a:prstGeom prst="cloud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Use different colours for: Key words, sociologists and statistics</a:t>
            </a:r>
          </a:p>
        </p:txBody>
      </p:sp>
    </p:spTree>
    <p:extLst>
      <p:ext uri="{BB962C8B-B14F-4D97-AF65-F5344CB8AC3E}">
        <p14:creationId xmlns:p14="http://schemas.microsoft.com/office/powerpoint/2010/main" val="686829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A63E22-5C60-2344-B127-0DE2E2CCF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65" y="0"/>
            <a:ext cx="640947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7DDA6-3AC9-634A-83AB-475F17D82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904" y="2237410"/>
            <a:ext cx="5963391" cy="23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44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903C-62C5-E749-B063-3ED63F9EE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u="sng" dirty="0">
                <a:latin typeface="Rockwell" panose="02060603020205020403" pitchFamily="18" charset="77"/>
              </a:rPr>
              <a:t>Gender and educational achievement: evidence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4FDD40A9-44D9-9D4E-927E-FE51C214ACAD}"/>
              </a:ext>
            </a:extLst>
          </p:cNvPr>
          <p:cNvSpPr/>
          <p:nvPr/>
        </p:nvSpPr>
        <p:spPr>
          <a:xfrm>
            <a:off x="3302190" y="964780"/>
            <a:ext cx="3617258" cy="1586753"/>
          </a:xfrm>
          <a:prstGeom prst="cloud">
            <a:avLst/>
          </a:prstGeom>
          <a:solidFill>
            <a:schemeClr val="bg1"/>
          </a:solidFill>
          <a:ln w="57150">
            <a:solidFill>
              <a:srgbClr val="C26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Include different facts and statistics below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425465-0D7F-7245-BCB9-B0E82EA73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2662177"/>
            <a:ext cx="10977282" cy="3953776"/>
          </a:xfrm>
          <a:ln w="76200">
            <a:solidFill>
              <a:srgbClr val="7030A0"/>
            </a:solidFill>
          </a:ln>
        </p:spPr>
        <p:txBody>
          <a:bodyPr/>
          <a:lstStyle/>
          <a:p>
            <a:pPr lvl="0"/>
            <a:r>
              <a:rPr lang="en-US" dirty="0">
                <a:latin typeface="Rockwell" panose="02060603020205020403" pitchFamily="18" charset="77"/>
              </a:rPr>
              <a:t>Statistics show that there is a clear link between gender and educational achievement</a:t>
            </a:r>
            <a:endParaRPr lang="en-GB" dirty="0">
              <a:latin typeface="Rockwell" panose="02060603020205020403" pitchFamily="18" charset="77"/>
            </a:endParaRPr>
          </a:p>
          <a:p>
            <a:pPr lvl="0"/>
            <a:r>
              <a:rPr lang="en-US" dirty="0">
                <a:latin typeface="Rockwell" panose="02060603020205020403" pitchFamily="18" charset="77"/>
              </a:rPr>
              <a:t>Historically, boys outperformed girls at all levels of education; but during the 1990s, girls overtook boys in all areas and at all levels in education</a:t>
            </a:r>
            <a:endParaRPr lang="en-GB" dirty="0">
              <a:latin typeface="Rockwell" panose="02060603020205020403" pitchFamily="18" charset="77"/>
            </a:endParaRPr>
          </a:p>
          <a:p>
            <a:pPr lvl="0"/>
            <a:r>
              <a:rPr lang="en-US" dirty="0">
                <a:latin typeface="Rockwell" panose="02060603020205020403" pitchFamily="18" charset="77"/>
              </a:rPr>
              <a:t>Girls do better than boys at every level of the National Curriculum tests in English and Science</a:t>
            </a:r>
            <a:endParaRPr lang="en-GB" dirty="0">
              <a:latin typeface="Rockwell" panose="02060603020205020403" pitchFamily="18" charset="77"/>
            </a:endParaRPr>
          </a:p>
          <a:p>
            <a:pPr lvl="0"/>
            <a:r>
              <a:rPr lang="en-US" b="1" dirty="0">
                <a:latin typeface="Rockwell" panose="02060603020205020403" pitchFamily="18" charset="77"/>
              </a:rPr>
              <a:t>In 2015</a:t>
            </a:r>
            <a:r>
              <a:rPr lang="en-US" dirty="0">
                <a:latin typeface="Rockwell" panose="02060603020205020403" pitchFamily="18" charset="77"/>
              </a:rPr>
              <a:t>, the percentage number of girls achieving 5 or more A*s- C at GCSE was 58.9 contrasting to Boys’ 49.0</a:t>
            </a:r>
            <a:endParaRPr lang="en-GB" dirty="0">
              <a:latin typeface="Rockwell" panose="02060603020205020403" pitchFamily="18" charset="77"/>
            </a:endParaRPr>
          </a:p>
          <a:p>
            <a:pPr marL="0" indent="0">
              <a:buNone/>
            </a:pPr>
            <a:endParaRPr lang="en-US" dirty="0">
              <a:latin typeface="Rockwell" panose="02060603020205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10811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3003A-0C0F-DE46-9BD0-0418E03BA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u="sng" dirty="0">
                <a:latin typeface="Rockwell" panose="02060603020205020403" pitchFamily="18" charset="77"/>
              </a:rPr>
              <a:t>Gender and educational achievement: External factors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FF08-BAD5-784C-8D0F-746567083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770551B-A5DF-9649-AAC4-50CA666D3E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1192607"/>
              </p:ext>
            </p:extLst>
          </p:nvPr>
        </p:nvGraphicFramePr>
        <p:xfrm>
          <a:off x="0" y="1690688"/>
          <a:ext cx="12192000" cy="4941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2341">
                  <a:extLst>
                    <a:ext uri="{9D8B030D-6E8A-4147-A177-3AD203B41FA5}">
                      <a16:colId xmlns:a16="http://schemas.microsoft.com/office/drawing/2014/main" val="1833749627"/>
                    </a:ext>
                  </a:extLst>
                </a:gridCol>
                <a:gridCol w="3515659">
                  <a:extLst>
                    <a:ext uri="{9D8B030D-6E8A-4147-A177-3AD203B41FA5}">
                      <a16:colId xmlns:a16="http://schemas.microsoft.com/office/drawing/2014/main" val="133525169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472716277"/>
                    </a:ext>
                  </a:extLst>
                </a:gridCol>
              </a:tblGrid>
              <a:tr h="43761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Legal reforms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Changing expectations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Socialisation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435847"/>
                  </a:ext>
                </a:extLst>
              </a:tr>
              <a:tr h="4503987">
                <a:tc>
                  <a:txBody>
                    <a:bodyPr/>
                    <a:lstStyle/>
                    <a:p>
                      <a:pPr lvl="0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The </a:t>
                      </a: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Sex Discrimination Act (1975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) makes sex discrimination in education illegal. It has raised awareness of equal opportunities policies in schools and colleges</a:t>
                      </a:r>
                    </a:p>
                    <a:p>
                      <a:pPr lvl="0"/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The </a:t>
                      </a: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1988 Education Reform Act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introduced the National Curriculum, which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made sure that girls and boys in both primary and secondary schools have equal access to the same subjects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The feminist movement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led to changes in attitudes towards women’s roles and expectations. </a:t>
                      </a:r>
                    </a:p>
                    <a:p>
                      <a:pPr lvl="0"/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Sue Sharpe (94)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compared the attitudes of girls in the 1970s to those of the 1990s. In the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1970s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women valued marriage, love and husbands; 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In the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1990s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women valued careers and being able to support themselves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Parents tend to buy girls different toys, which encourage their language skills</a:t>
                      </a:r>
                    </a:p>
                    <a:p>
                      <a:pPr lvl="0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Boys relate to their peers by being active, whereas girls relate by talking. </a:t>
                      </a:r>
                    </a:p>
                    <a:p>
                      <a:pPr lvl="0"/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This puts girls at an advantage because school is essentially a language experience and most subjects require good levels of comprehension and writing skills</a:t>
                      </a:r>
                    </a:p>
                    <a:p>
                      <a:pPr algn="ctr"/>
                      <a:endParaRPr lang="en-US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484933"/>
                  </a:ext>
                </a:extLst>
              </a:tr>
            </a:tbl>
          </a:graphicData>
        </a:graphic>
      </p:graphicFrame>
      <p:sp>
        <p:nvSpPr>
          <p:cNvPr id="6" name="Cloud 5">
            <a:extLst>
              <a:ext uri="{FF2B5EF4-FFF2-40B4-BE49-F238E27FC236}">
                <a16:creationId xmlns:a16="http://schemas.microsoft.com/office/drawing/2014/main" id="{E27E0544-13FB-A74D-B39C-05CE8BB7D906}"/>
              </a:ext>
            </a:extLst>
          </p:cNvPr>
          <p:cNvSpPr/>
          <p:nvPr/>
        </p:nvSpPr>
        <p:spPr>
          <a:xfrm>
            <a:off x="1" y="0"/>
            <a:ext cx="3617258" cy="1586753"/>
          </a:xfrm>
          <a:prstGeom prst="cloud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Use different colours for: Key words, sociologists and statistics</a:t>
            </a:r>
          </a:p>
        </p:txBody>
      </p:sp>
    </p:spTree>
    <p:extLst>
      <p:ext uri="{BB962C8B-B14F-4D97-AF65-F5344CB8AC3E}">
        <p14:creationId xmlns:p14="http://schemas.microsoft.com/office/powerpoint/2010/main" val="500179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903C-62C5-E749-B063-3ED63F9EE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u="sng" dirty="0">
                <a:latin typeface="Rockwell" panose="02060603020205020403" pitchFamily="18" charset="77"/>
              </a:rPr>
              <a:t>Gender and educational achievement: Internal factors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28D35-46EE-F941-9066-7B7CFDA36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43CFCA2-7CD0-514E-BBE0-B774376496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6569074"/>
              </p:ext>
            </p:extLst>
          </p:nvPr>
        </p:nvGraphicFramePr>
        <p:xfrm>
          <a:off x="0" y="1690688"/>
          <a:ext cx="12192000" cy="4999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7294">
                  <a:extLst>
                    <a:ext uri="{9D8B030D-6E8A-4147-A177-3AD203B41FA5}">
                      <a16:colId xmlns:a16="http://schemas.microsoft.com/office/drawing/2014/main" val="1833749627"/>
                    </a:ext>
                  </a:extLst>
                </a:gridCol>
                <a:gridCol w="5378824">
                  <a:extLst>
                    <a:ext uri="{9D8B030D-6E8A-4147-A177-3AD203B41FA5}">
                      <a16:colId xmlns:a16="http://schemas.microsoft.com/office/drawing/2014/main" val="1335251693"/>
                    </a:ext>
                  </a:extLst>
                </a:gridCol>
                <a:gridCol w="3585882">
                  <a:extLst>
                    <a:ext uri="{9D8B030D-6E8A-4147-A177-3AD203B41FA5}">
                      <a16:colId xmlns:a16="http://schemas.microsoft.com/office/drawing/2014/main" val="2472716277"/>
                    </a:ext>
                  </a:extLst>
                </a:gridCol>
              </a:tblGrid>
              <a:tr h="44274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Hidden curriculum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Teacher/ pupil interactions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Subculture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435847"/>
                  </a:ext>
                </a:extLst>
              </a:tr>
              <a:tr h="4556735">
                <a:tc>
                  <a:txBody>
                    <a:bodyPr/>
                    <a:lstStyle/>
                    <a:p>
                      <a:pPr lvl="0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The attitudes created by wider society about the correct behaviour for females together with their home socialisation, are strengthened by the hidden curriculum</a:t>
                      </a:r>
                    </a:p>
                    <a:p>
                      <a:pPr lvl="0"/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Seating, lining up, girl and boy sports, uniforms etc. all reinforce gender roles</a:t>
                      </a:r>
                    </a:p>
                    <a:p>
                      <a:pPr algn="ctr"/>
                      <a:endParaRPr lang="en-US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Some teachers have different expectations of girls and boys in schools</a:t>
                      </a:r>
                    </a:p>
                    <a:p>
                      <a:pPr lvl="0"/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Some have argued that this has led to a ‘feminisation of education’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>
                        <a:latin typeface="Rockwell" panose="02060603020205020403" pitchFamily="18" charset="77"/>
                      </a:endParaRPr>
                    </a:p>
                    <a:p>
                      <a:pPr lvl="0"/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Feminisation of education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means that schools have become a female dominated environment that benefits girls but makes boys feel less comfortable</a:t>
                      </a:r>
                    </a:p>
                    <a:p>
                      <a:pPr algn="ctr"/>
                      <a:endParaRPr lang="en-US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The male peer group often devalues schoolwork and boys may achieve peer group status by misbehaving or conveying a </a:t>
                      </a: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hyper-masculine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persona</a:t>
                      </a:r>
                    </a:p>
                    <a:p>
                      <a:pPr lvl="0"/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Boys are more likely to develop </a:t>
                      </a: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anti-school subcultures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484933"/>
                  </a:ext>
                </a:extLst>
              </a:tr>
            </a:tbl>
          </a:graphicData>
        </a:graphic>
      </p:graphicFrame>
      <p:sp>
        <p:nvSpPr>
          <p:cNvPr id="6" name="Cloud 5">
            <a:extLst>
              <a:ext uri="{FF2B5EF4-FFF2-40B4-BE49-F238E27FC236}">
                <a16:creationId xmlns:a16="http://schemas.microsoft.com/office/drawing/2014/main" id="{EA368924-015E-ED4F-A94A-620869084D59}"/>
              </a:ext>
            </a:extLst>
          </p:cNvPr>
          <p:cNvSpPr/>
          <p:nvPr/>
        </p:nvSpPr>
        <p:spPr>
          <a:xfrm>
            <a:off x="0" y="0"/>
            <a:ext cx="3617258" cy="1586753"/>
          </a:xfrm>
          <a:prstGeom prst="cloud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Use different colours for: Key words, sociologists and statistics</a:t>
            </a:r>
          </a:p>
        </p:txBody>
      </p:sp>
    </p:spTree>
    <p:extLst>
      <p:ext uri="{BB962C8B-B14F-4D97-AF65-F5344CB8AC3E}">
        <p14:creationId xmlns:p14="http://schemas.microsoft.com/office/powerpoint/2010/main" val="125101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903C-62C5-E749-B063-3ED63F9EE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u="sng" dirty="0">
                <a:latin typeface="Rockwell" panose="02060603020205020403" pitchFamily="18" charset="77"/>
              </a:rPr>
              <a:t>Ethnicity and educational achievement: evidence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105019-02B1-3A49-8E4B-BBB4F3DC0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825625"/>
            <a:ext cx="10977282" cy="4790328"/>
          </a:xfrm>
          <a:ln w="76200">
            <a:solidFill>
              <a:srgbClr val="7030A0"/>
            </a:solidFill>
          </a:ln>
        </p:spPr>
        <p:txBody>
          <a:bodyPr/>
          <a:lstStyle/>
          <a:p>
            <a:pPr lvl="0"/>
            <a:r>
              <a:rPr lang="en-GB" dirty="0">
                <a:latin typeface="Rockwell" panose="02060603020205020403" pitchFamily="18" charset="77"/>
              </a:rPr>
              <a:t>The highest achieving groups include Chinese and Indian Asian pupils</a:t>
            </a:r>
          </a:p>
          <a:p>
            <a:pPr lvl="0"/>
            <a:endParaRPr lang="en-GB" dirty="0">
              <a:latin typeface="Rockwell" panose="02060603020205020403" pitchFamily="18" charset="77"/>
            </a:endParaRPr>
          </a:p>
          <a:p>
            <a:pPr lvl="0"/>
            <a:r>
              <a:rPr lang="en-GB" dirty="0">
                <a:latin typeface="Rockwell" panose="02060603020205020403" pitchFamily="18" charset="77"/>
              </a:rPr>
              <a:t>The lowest achieving groups include Black Caribbean, Pakistani and Bangladeshi students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D6C7A86-B291-DE45-BE7E-51711B7E80C8}"/>
              </a:ext>
            </a:extLst>
          </p:cNvPr>
          <p:cNvSpPr/>
          <p:nvPr/>
        </p:nvSpPr>
        <p:spPr>
          <a:xfrm>
            <a:off x="8702937" y="5170512"/>
            <a:ext cx="2874774" cy="1445441"/>
          </a:xfrm>
          <a:prstGeom prst="cloud">
            <a:avLst/>
          </a:prstGeom>
          <a:solidFill>
            <a:schemeClr val="bg1"/>
          </a:solidFill>
          <a:ln w="57150">
            <a:solidFill>
              <a:srgbClr val="C26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Include different facts and statistics below</a:t>
            </a:r>
          </a:p>
        </p:txBody>
      </p:sp>
    </p:spTree>
    <p:extLst>
      <p:ext uri="{BB962C8B-B14F-4D97-AF65-F5344CB8AC3E}">
        <p14:creationId xmlns:p14="http://schemas.microsoft.com/office/powerpoint/2010/main" val="2201386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3003A-0C0F-DE46-9BD0-0418E03BA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u="sng" dirty="0">
                <a:latin typeface="Rockwell" panose="02060603020205020403" pitchFamily="18" charset="77"/>
              </a:rPr>
              <a:t>Ethnicity and educational achievement: External factors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FF08-BAD5-784C-8D0F-746567083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0B76F9-E425-A74C-989B-7D74C36B7F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6600160"/>
              </p:ext>
            </p:extLst>
          </p:nvPr>
        </p:nvGraphicFramePr>
        <p:xfrm>
          <a:off x="0" y="1690688"/>
          <a:ext cx="12192000" cy="5167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83374962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33525169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7271627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74419628"/>
                    </a:ext>
                  </a:extLst>
                </a:gridCol>
              </a:tblGrid>
              <a:tr h="457607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Rockwell" panose="02060603020205020403" pitchFamily="18" charset="77"/>
                        </a:rPr>
                        <a:t>Material deprivation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Rockwell" panose="02060603020205020403" pitchFamily="18" charset="77"/>
                        </a:rPr>
                        <a:t>Cultural deprivation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Rockwell" panose="02060603020205020403" pitchFamily="18" charset="77"/>
                        </a:rPr>
                        <a:t>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Rockwell" panose="02060603020205020403" pitchFamily="18" charset="77"/>
                        </a:rPr>
                        <a:t>Parental support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435847"/>
                  </a:ext>
                </a:extLst>
              </a:tr>
              <a:tr h="4709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Pakistani, Bangladeshi and African- Caribbean pupils have a higher than average rate of poverty, meaning that they are less likely to be able to afford equipment needed for school e.g. classroom equipment</a:t>
                      </a:r>
                    </a:p>
                    <a:p>
                      <a:pPr algn="l"/>
                      <a:endParaRPr lang="en-US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Different ethnic groups place different levels of importance on education</a:t>
                      </a:r>
                    </a:p>
                    <a:p>
                      <a:pPr lvl="0" algn="l"/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 algn="l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For example, Chinese and Indians see education as important and encourage their children to work hard. Whereas other ethnic groups may not show the same commitment</a:t>
                      </a:r>
                    </a:p>
                    <a:p>
                      <a:pPr algn="l"/>
                      <a:endParaRPr lang="en-US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For many children, English is not their first language. This immediately places them at a disadvantage </a:t>
                      </a:r>
                    </a:p>
                    <a:p>
                      <a:pPr lvl="0" algn="l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Parents may not speak English and may not be able to support their children with their homework</a:t>
                      </a:r>
                    </a:p>
                    <a:p>
                      <a:pPr algn="l"/>
                      <a:endParaRPr lang="en-US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Material deprivation, cultural deprivation and the lack of English, make it more difficult for parents to support their children in school</a:t>
                      </a:r>
                    </a:p>
                    <a:p>
                      <a:pPr algn="l"/>
                      <a:endParaRPr lang="en-US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484933"/>
                  </a:ext>
                </a:extLst>
              </a:tr>
            </a:tbl>
          </a:graphicData>
        </a:graphic>
      </p:graphicFrame>
      <p:sp>
        <p:nvSpPr>
          <p:cNvPr id="5" name="Cloud 4">
            <a:extLst>
              <a:ext uri="{FF2B5EF4-FFF2-40B4-BE49-F238E27FC236}">
                <a16:creationId xmlns:a16="http://schemas.microsoft.com/office/drawing/2014/main" id="{843BF2EC-B3BF-B547-B1C2-A42D0CD16596}"/>
              </a:ext>
            </a:extLst>
          </p:cNvPr>
          <p:cNvSpPr/>
          <p:nvPr/>
        </p:nvSpPr>
        <p:spPr>
          <a:xfrm>
            <a:off x="1" y="0"/>
            <a:ext cx="3617258" cy="1586753"/>
          </a:xfrm>
          <a:prstGeom prst="cloud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Use different colours for: Key words, sociologists and statistics</a:t>
            </a:r>
          </a:p>
        </p:txBody>
      </p:sp>
    </p:spTree>
    <p:extLst>
      <p:ext uri="{BB962C8B-B14F-4D97-AF65-F5344CB8AC3E}">
        <p14:creationId xmlns:p14="http://schemas.microsoft.com/office/powerpoint/2010/main" val="1448086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903C-62C5-E749-B063-3ED63F9EE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u="sng" dirty="0">
                <a:latin typeface="Rockwell" panose="02060603020205020403" pitchFamily="18" charset="77"/>
              </a:rPr>
              <a:t>Ethnicity and educational achievement: Internal factors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28D35-46EE-F941-9066-7B7CFDA36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517759A-E8B5-2445-B2B7-3519E5FDFD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674198"/>
              </p:ext>
            </p:extLst>
          </p:nvPr>
        </p:nvGraphicFramePr>
        <p:xfrm>
          <a:off x="0" y="1690689"/>
          <a:ext cx="12192000" cy="4976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83374962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33525169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47271627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7441962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69381407"/>
                    </a:ext>
                  </a:extLst>
                </a:gridCol>
              </a:tblGrid>
              <a:tr h="59539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Racism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School curriculum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Hidden curriculum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Teacher/ pupil interactions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Subcultures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435847"/>
                  </a:ext>
                </a:extLst>
              </a:tr>
              <a:tr h="43809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Some sociologists refer to schools as </a:t>
                      </a:r>
                      <a:r>
                        <a:rPr lang="en-GB" sz="16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institutionally racist</a:t>
                      </a: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. This is where the policies and attitudes unintentionally discriminate against ethnic groups </a:t>
                      </a:r>
                    </a:p>
                    <a:p>
                      <a:pPr algn="ctr"/>
                      <a:endParaRPr lang="en-US" sz="1600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The school curriculum could be seen as an </a:t>
                      </a:r>
                      <a:r>
                        <a:rPr lang="en-GB" sz="16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ethnocentric curriculum-</a:t>
                      </a: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a curriculum that favours British knowledge and traditions over alternative cultures. </a:t>
                      </a:r>
                    </a:p>
                    <a:p>
                      <a:pPr algn="ctr"/>
                      <a:endParaRPr lang="en-US" sz="1600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This also tends to fit the mainstream, white, middle class culture better than other ethnicities. For example ,school uniform and lesson times</a:t>
                      </a:r>
                    </a:p>
                    <a:p>
                      <a:pPr algn="ctr"/>
                      <a:endParaRPr lang="en-US" sz="1600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Despite the existence of equal opportunity policies in schools, teachers often hold stereotypes of particular groups of students</a:t>
                      </a:r>
                    </a:p>
                    <a:p>
                      <a:pPr algn="ctr"/>
                      <a:endParaRPr lang="en-US" sz="1600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Boys of the same ethnic background may form groups within schools for support, and these groups may become distinctive subcultures. </a:t>
                      </a:r>
                    </a:p>
                    <a:p>
                      <a:pPr lvl="0"/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Stereotypes can lead to the </a:t>
                      </a:r>
                      <a:r>
                        <a:rPr lang="en-GB" sz="16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labelling</a:t>
                      </a: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of pupils, which can affect the sets and streams they may be put into. This lead to the </a:t>
                      </a:r>
                      <a:r>
                        <a:rPr lang="en-GB" sz="16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self-fulfilling prophecy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600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484933"/>
                  </a:ext>
                </a:extLst>
              </a:tr>
            </a:tbl>
          </a:graphicData>
        </a:graphic>
      </p:graphicFrame>
      <p:sp>
        <p:nvSpPr>
          <p:cNvPr id="5" name="Cloud 4">
            <a:extLst>
              <a:ext uri="{FF2B5EF4-FFF2-40B4-BE49-F238E27FC236}">
                <a16:creationId xmlns:a16="http://schemas.microsoft.com/office/drawing/2014/main" id="{6EACE372-6BCC-144B-BC5D-E39B39968259}"/>
              </a:ext>
            </a:extLst>
          </p:cNvPr>
          <p:cNvSpPr/>
          <p:nvPr/>
        </p:nvSpPr>
        <p:spPr>
          <a:xfrm>
            <a:off x="1" y="0"/>
            <a:ext cx="3617258" cy="1586753"/>
          </a:xfrm>
          <a:prstGeom prst="cloud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Use different colours for: Key words, sociologists and statistics</a:t>
            </a:r>
          </a:p>
        </p:txBody>
      </p:sp>
    </p:spTree>
    <p:extLst>
      <p:ext uri="{BB962C8B-B14F-4D97-AF65-F5344CB8AC3E}">
        <p14:creationId xmlns:p14="http://schemas.microsoft.com/office/powerpoint/2010/main" val="1482374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u="sng" dirty="0">
                <a:latin typeface="Rockwell" panose="02060603020205020403" pitchFamily="18" charset="77"/>
              </a:rPr>
              <a:t>Processes within schools</a:t>
            </a:r>
            <a:endParaRPr lang="en-GB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189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C94C4-12F3-4D42-8138-D669B3E77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921" y="5266283"/>
            <a:ext cx="2032000" cy="1524000"/>
          </a:xfrm>
          <a:prstGeom prst="rect">
            <a:avLst/>
          </a:prstGeom>
        </p:spPr>
      </p:pic>
      <p:pic>
        <p:nvPicPr>
          <p:cNvPr id="4" name="Picture 1" descr="https://bertonesousa.files.wordpress.com/2012/11/marx-weber-e-durkheim2.png">
            <a:extLst>
              <a:ext uri="{FF2B5EF4-FFF2-40B4-BE49-F238E27FC236}">
                <a16:creationId xmlns:a16="http://schemas.microsoft.com/office/drawing/2014/main" id="{E1183AEA-6F5D-B740-AD01-ED277023B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04" b="17909"/>
          <a:stretch>
            <a:fillRect/>
          </a:stretch>
        </p:blipFill>
        <p:spPr bwMode="auto">
          <a:xfrm>
            <a:off x="507707" y="4393975"/>
            <a:ext cx="1381458" cy="24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bertonesousa.files.wordpress.com/2012/11/marx-weber-e-durkheim2.png">
            <a:extLst>
              <a:ext uri="{FF2B5EF4-FFF2-40B4-BE49-F238E27FC236}">
                <a16:creationId xmlns:a16="http://schemas.microsoft.com/office/drawing/2014/main" id="{D5B466C4-0E12-AA4E-9FBB-C76A8AD5C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0" r="39268" b="17909"/>
          <a:stretch>
            <a:fillRect/>
          </a:stretch>
        </p:blipFill>
        <p:spPr bwMode="auto">
          <a:xfrm>
            <a:off x="3877088" y="4338833"/>
            <a:ext cx="1337244" cy="24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D787C0-5B7C-F44B-99DF-C4B8A1E46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754" y="4665210"/>
            <a:ext cx="1765574" cy="228538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178EB574-4BA2-9B43-A4D2-4BBCFAD3B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03" y="5859899"/>
            <a:ext cx="996107" cy="400110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en-US" sz="2000" b="1" dirty="0"/>
              <a:t>Marxist</a:t>
            </a:r>
            <a:endParaRPr lang="en-GB" sz="2000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7B327C3-3C97-0446-AB57-81FDFE482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19" y="6280196"/>
            <a:ext cx="1550746" cy="400110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en-US" sz="2000" b="1" dirty="0"/>
              <a:t>Functionalist</a:t>
            </a:r>
            <a:endParaRPr lang="en-GB" sz="2000" dirty="0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669E347-ABAF-C844-AD3E-736FDE9C5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222" y="5961225"/>
            <a:ext cx="1189493" cy="400110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en-US" sz="2000" b="1" dirty="0"/>
              <a:t>Feminists</a:t>
            </a:r>
            <a:endParaRPr lang="en-GB" sz="2000" dirty="0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F6C200D4-F9C3-2E44-A4A4-5379A7508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7486" y="6355884"/>
            <a:ext cx="1892249" cy="400110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en-US" sz="2000" b="1" dirty="0"/>
              <a:t>Interactionalists</a:t>
            </a:r>
            <a:endParaRPr lang="en-GB" sz="2000" dirty="0"/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D7EA0DC0-5F3B-A14B-9A4E-13660C53D9A8}"/>
              </a:ext>
            </a:extLst>
          </p:cNvPr>
          <p:cNvSpPr/>
          <p:nvPr/>
        </p:nvSpPr>
        <p:spPr>
          <a:xfrm>
            <a:off x="9276652" y="8118"/>
            <a:ext cx="2930683" cy="4767081"/>
          </a:xfrm>
          <a:prstGeom prst="wedgeRectCallout">
            <a:avLst>
              <a:gd name="adj1" fmla="val 6993"/>
              <a:gd name="adj2" fmla="val 7039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dirty="0"/>
              <a:t>The study on the small-scale</a:t>
            </a:r>
            <a:endParaRPr lang="en-GB" dirty="0"/>
          </a:p>
          <a:p>
            <a:pPr lvl="0"/>
            <a:r>
              <a:rPr lang="en-US" dirty="0"/>
              <a:t>They focus on such things as teacher- student relationships and labelling</a:t>
            </a:r>
            <a:endParaRPr lang="en-GB" dirty="0"/>
          </a:p>
        </p:txBody>
      </p:sp>
      <p:sp>
        <p:nvSpPr>
          <p:cNvPr id="28" name="Rectangular Callout 27">
            <a:extLst>
              <a:ext uri="{FF2B5EF4-FFF2-40B4-BE49-F238E27FC236}">
                <a16:creationId xmlns:a16="http://schemas.microsoft.com/office/drawing/2014/main" id="{1FCAEC33-7042-FF48-9762-D2AE3130AC31}"/>
              </a:ext>
            </a:extLst>
          </p:cNvPr>
          <p:cNvSpPr/>
          <p:nvPr/>
        </p:nvSpPr>
        <p:spPr>
          <a:xfrm>
            <a:off x="3123458" y="-20637"/>
            <a:ext cx="2930683" cy="4558769"/>
          </a:xfrm>
          <a:prstGeom prst="wedgeRectCallout">
            <a:avLst>
              <a:gd name="adj1" fmla="val -7882"/>
              <a:gd name="adj2" fmla="val 6586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9" name="Rectangular Callout 28">
            <a:extLst>
              <a:ext uri="{FF2B5EF4-FFF2-40B4-BE49-F238E27FC236}">
                <a16:creationId xmlns:a16="http://schemas.microsoft.com/office/drawing/2014/main" id="{06945891-C434-DA4F-96FD-78AA319A7185}"/>
              </a:ext>
            </a:extLst>
          </p:cNvPr>
          <p:cNvSpPr/>
          <p:nvPr/>
        </p:nvSpPr>
        <p:spPr>
          <a:xfrm>
            <a:off x="6200055" y="0"/>
            <a:ext cx="2930683" cy="4665210"/>
          </a:xfrm>
          <a:prstGeom prst="wedgeRectCallout">
            <a:avLst>
              <a:gd name="adj1" fmla="val 20764"/>
              <a:gd name="adj2" fmla="val 6877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0" name="Rectangular Callout 29">
            <a:extLst>
              <a:ext uri="{FF2B5EF4-FFF2-40B4-BE49-F238E27FC236}">
                <a16:creationId xmlns:a16="http://schemas.microsoft.com/office/drawing/2014/main" id="{0266CA0C-BB8B-7347-91DB-39BE4D7AD3BA}"/>
              </a:ext>
            </a:extLst>
          </p:cNvPr>
          <p:cNvSpPr/>
          <p:nvPr/>
        </p:nvSpPr>
        <p:spPr>
          <a:xfrm>
            <a:off x="46861" y="-35613"/>
            <a:ext cx="2930683" cy="4573746"/>
          </a:xfrm>
          <a:prstGeom prst="wedgeRectCallout">
            <a:avLst>
              <a:gd name="adj1" fmla="val 6190"/>
              <a:gd name="adj2" fmla="val 7119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383719-D239-684A-992B-8B4ABEBF4598}"/>
              </a:ext>
            </a:extLst>
          </p:cNvPr>
          <p:cNvSpPr txBox="1">
            <a:spLocks/>
          </p:cNvSpPr>
          <p:nvPr/>
        </p:nvSpPr>
        <p:spPr>
          <a:xfrm>
            <a:off x="4081888" y="6287089"/>
            <a:ext cx="4236334" cy="5377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>
                <a:latin typeface="Rockwell" panose="02060603020205020403" pitchFamily="18" charset="77"/>
              </a:rPr>
              <a:t>Processes within schools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4C7C79E3-A284-E248-8CDF-F00952060B34}"/>
              </a:ext>
            </a:extLst>
          </p:cNvPr>
          <p:cNvSpPr/>
          <p:nvPr/>
        </p:nvSpPr>
        <p:spPr>
          <a:xfrm>
            <a:off x="5210050" y="4775200"/>
            <a:ext cx="2406704" cy="1484810"/>
          </a:xfrm>
          <a:prstGeom prst="cloud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ckwell" panose="02060603020205020403" pitchFamily="18" charset="77"/>
              </a:rPr>
              <a:t>In another colour write some criticisms of each perspective</a:t>
            </a:r>
          </a:p>
        </p:txBody>
      </p:sp>
    </p:spTree>
    <p:extLst>
      <p:ext uri="{BB962C8B-B14F-4D97-AF65-F5344CB8AC3E}">
        <p14:creationId xmlns:p14="http://schemas.microsoft.com/office/powerpoint/2010/main" val="2520040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51707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latin typeface="Rockwell" panose="02060603020205020403" pitchFamily="18" charset="0"/>
              </a:rPr>
              <a:t>Processes within schools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2675821"/>
              </p:ext>
            </p:extLst>
          </p:nvPr>
        </p:nvGraphicFramePr>
        <p:xfrm>
          <a:off x="0" y="1237129"/>
          <a:ext cx="12191999" cy="46312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8459">
                  <a:extLst>
                    <a:ext uri="{9D8B030D-6E8A-4147-A177-3AD203B41FA5}">
                      <a16:colId xmlns:a16="http://schemas.microsoft.com/office/drawing/2014/main" val="1776834572"/>
                    </a:ext>
                  </a:extLst>
                </a:gridCol>
                <a:gridCol w="4103507">
                  <a:extLst>
                    <a:ext uri="{9D8B030D-6E8A-4147-A177-3AD203B41FA5}">
                      <a16:colId xmlns:a16="http://schemas.microsoft.com/office/drawing/2014/main" val="1517349107"/>
                    </a:ext>
                  </a:extLst>
                </a:gridCol>
                <a:gridCol w="6300033">
                  <a:extLst>
                    <a:ext uri="{9D8B030D-6E8A-4147-A177-3AD203B41FA5}">
                      <a16:colId xmlns:a16="http://schemas.microsoft.com/office/drawing/2014/main" val="3582999044"/>
                    </a:ext>
                  </a:extLst>
                </a:gridCol>
              </a:tblGrid>
              <a:tr h="5437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Rockwell" panose="02060603020205020403" pitchFamily="18" charset="0"/>
                        </a:rPr>
                        <a:t> Process</a:t>
                      </a:r>
                      <a:endParaRPr lang="en-GB" sz="18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49" marR="5354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Rockwell" panose="02060603020205020403" pitchFamily="18" charset="0"/>
                        </a:rPr>
                        <a:t>Definition</a:t>
                      </a:r>
                      <a:endParaRPr lang="en-GB" sz="18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49" marR="5354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Rockwell" panose="020606030202050204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Impact on educational achievement</a:t>
                      </a:r>
                    </a:p>
                  </a:txBody>
                  <a:tcPr marL="53549" marR="53549" marT="0" marB="0"/>
                </a:tc>
                <a:extLst>
                  <a:ext uri="{0D108BD9-81ED-4DB2-BD59-A6C34878D82A}">
                    <a16:rowId xmlns:a16="http://schemas.microsoft.com/office/drawing/2014/main" val="2717982856"/>
                  </a:ext>
                </a:extLst>
              </a:tr>
              <a:tr h="7835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Rockwell" panose="020606030202050204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Streaming</a:t>
                      </a:r>
                    </a:p>
                  </a:txBody>
                  <a:tcPr marL="53549" marR="5354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This is where students are separated into different ability groups and then taught in these separate groups for all of their subjects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</a:txBody>
                  <a:tcPr marL="53549" marR="53549" marT="0" marB="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Students in the lower streams tend to have their confidence damaged and this may result in them not trying to improve their position</a:t>
                      </a:r>
                    </a:p>
                  </a:txBody>
                  <a:tcPr marL="53549" marR="53549" marT="0" marB="0"/>
                </a:tc>
                <a:extLst>
                  <a:ext uri="{0D108BD9-81ED-4DB2-BD59-A6C34878D82A}">
                    <a16:rowId xmlns:a16="http://schemas.microsoft.com/office/drawing/2014/main" val="4027857439"/>
                  </a:ext>
                </a:extLst>
              </a:tr>
              <a:tr h="8889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Rockwell" panose="020606030202050204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Setting</a:t>
                      </a:r>
                    </a:p>
                  </a:txBody>
                  <a:tcPr marL="53549" marR="5354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Rockwell" panose="02060603020205020403" pitchFamily="18" charset="77"/>
                        </a:rPr>
                        <a:t> Classes based on ability</a:t>
                      </a:r>
                      <a:endParaRPr lang="en-GB" sz="1400" dirty="0">
                        <a:effectLst/>
                        <a:latin typeface="Rockwell" panose="02060603020205020403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49" marR="53549" marT="0" marB="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Working- class pupils may be placed in lower sets and streams and middle-class pupils are more likely to be placed in higher sets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</a:txBody>
                  <a:tcPr marL="53549" marR="53549" marT="0" marB="0"/>
                </a:tc>
                <a:extLst>
                  <a:ext uri="{0D108BD9-81ED-4DB2-BD59-A6C34878D82A}">
                    <a16:rowId xmlns:a16="http://schemas.microsoft.com/office/drawing/2014/main" val="2542492865"/>
                  </a:ext>
                </a:extLst>
              </a:tr>
              <a:tr h="11348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Rockwell" panose="020606030202050204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Labelling</a:t>
                      </a:r>
                    </a:p>
                  </a:txBody>
                  <a:tcPr marL="53549" marR="5354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The process of attaching a label, characteristic or definition to individuals or groups</a:t>
                      </a:r>
                    </a:p>
                  </a:txBody>
                  <a:tcPr marL="53549" marR="5354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Rockwell" panose="02060603020205020403" pitchFamily="18" charset="77"/>
                        </a:rPr>
                        <a:t> Low self- esteem and creation of an anti- school subculture</a:t>
                      </a:r>
                      <a:endParaRPr lang="en-GB" sz="1400" dirty="0">
                        <a:effectLst/>
                        <a:latin typeface="Rockwell" panose="02060603020205020403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Rockwell" panose="02060603020205020403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49" marR="53549" marT="0" marB="0"/>
                </a:tc>
                <a:extLst>
                  <a:ext uri="{0D108BD9-81ED-4DB2-BD59-A6C34878D82A}">
                    <a16:rowId xmlns:a16="http://schemas.microsoft.com/office/drawing/2014/main" val="3793104670"/>
                  </a:ext>
                </a:extLst>
              </a:tr>
              <a:tr h="11348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Rockwell" panose="020606030202050204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Self- fulfilling prophecy</a:t>
                      </a:r>
                    </a:p>
                  </a:txBody>
                  <a:tcPr marL="53549" marR="53549" marT="0" marB="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This occurs when a person who has been labelled comes to fit the image people have of them- the prediction comes true</a:t>
                      </a:r>
                    </a:p>
                    <a:p>
                      <a:pPr lvl="0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For example, if a student is labelled as being a failure; they will become and live up to this label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Rockwell" panose="02060603020205020403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49" marR="5354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Rockwell" panose="02060603020205020403" pitchFamily="18" charset="77"/>
                        </a:rPr>
                        <a:t> Low self- esteem and creation of an anti- school subculture</a:t>
                      </a:r>
                      <a:endParaRPr lang="en-GB" sz="1400" dirty="0">
                        <a:effectLst/>
                        <a:latin typeface="Rockwell" panose="02060603020205020403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Rockwell" panose="02060603020205020403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49" marR="53549" marT="0" marB="0"/>
                </a:tc>
                <a:extLst>
                  <a:ext uri="{0D108BD9-81ED-4DB2-BD59-A6C34878D82A}">
                    <a16:rowId xmlns:a16="http://schemas.microsoft.com/office/drawing/2014/main" val="3611128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478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4722"/>
            <a:ext cx="10674550" cy="1169140"/>
          </a:xfr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GB" sz="4800" b="1" dirty="0">
                <a:latin typeface="Rockwell" panose="02060603020205020403" pitchFamily="18" charset="77"/>
              </a:rPr>
              <a:t>Ball, SJ 1981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74811" y="1398494"/>
            <a:ext cx="11295699" cy="5176850"/>
          </a:xfr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b="1" i="1" dirty="0">
                <a:latin typeface="Rockwell" panose="02060603020205020403" pitchFamily="18" charset="77"/>
              </a:rPr>
              <a:t>Beachside Comprehensive: A Case study of Secondary Schooling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b="1" dirty="0">
                <a:latin typeface="Rockwell" panose="02060603020205020403" pitchFamily="18" charset="77"/>
              </a:rPr>
              <a:t>Participant observation </a:t>
            </a:r>
            <a:r>
              <a:rPr lang="en-GB" sz="2000" dirty="0">
                <a:latin typeface="Rockwell" panose="02060603020205020403" pitchFamily="18" charset="77"/>
              </a:rPr>
              <a:t>study over three years in a south coast school, investigating changing systems, selection and </a:t>
            </a:r>
            <a:r>
              <a:rPr lang="en-GB" sz="2000" b="1" dirty="0">
                <a:latin typeface="Rockwell" panose="02060603020205020403" pitchFamily="18" charset="77"/>
              </a:rPr>
              <a:t>socialisation</a:t>
            </a:r>
            <a:r>
              <a:rPr lang="en-GB" sz="2000" dirty="0">
                <a:latin typeface="Rockwell" panose="02060603020205020403" pitchFamily="18" charset="77"/>
              </a:rPr>
              <a:t> of two cohorts moving through the school: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Rockwell" panose="02060603020205020403" pitchFamily="18" charset="77"/>
              </a:rPr>
              <a:t>one banded by ability; other taught in mixed ability classes</a:t>
            </a:r>
          </a:p>
          <a:p>
            <a:r>
              <a:rPr lang="en-GB" sz="2000" dirty="0">
                <a:latin typeface="Rockwell" panose="02060603020205020403" pitchFamily="18" charset="77"/>
              </a:rPr>
              <a:t>Despite the comprehensive ethos of the school: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>
                <a:latin typeface="Rockwell" panose="02060603020205020403" pitchFamily="18" charset="77"/>
              </a:rPr>
              <a:t>Many students were allocated to bands often on the basis of their </a:t>
            </a:r>
            <a:r>
              <a:rPr lang="en-GB" sz="2000" b="1" dirty="0">
                <a:latin typeface="Rockwell" panose="02060603020205020403" pitchFamily="18" charset="77"/>
              </a:rPr>
              <a:t>social class</a:t>
            </a:r>
            <a:r>
              <a:rPr lang="en-GB" sz="2000" dirty="0">
                <a:latin typeface="Rockwell" panose="02060603020205020403" pitchFamily="18" charset="77"/>
              </a:rPr>
              <a:t> background rather than their </a:t>
            </a:r>
            <a:r>
              <a:rPr lang="en-GB" sz="2000" b="1" dirty="0">
                <a:latin typeface="Rockwell" panose="02060603020205020403" pitchFamily="18" charset="77"/>
              </a:rPr>
              <a:t>academic potential</a:t>
            </a:r>
            <a:endParaRPr lang="en-GB" sz="2000" dirty="0">
              <a:latin typeface="Rockwell" panose="02060603020205020403" pitchFamily="18" charset="77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>
                <a:latin typeface="Rockwell" panose="02060603020205020403" pitchFamily="18" charset="77"/>
              </a:rPr>
              <a:t>Teachers used </a:t>
            </a:r>
            <a:r>
              <a:rPr lang="en-GB" sz="2000" b="1" dirty="0">
                <a:latin typeface="Rockwell" panose="02060603020205020403" pitchFamily="18" charset="77"/>
              </a:rPr>
              <a:t>positive </a:t>
            </a:r>
            <a:r>
              <a:rPr lang="en-GB" sz="2000" dirty="0">
                <a:latin typeface="Rockwell" panose="02060603020205020403" pitchFamily="18" charset="77"/>
              </a:rPr>
              <a:t>and </a:t>
            </a:r>
            <a:r>
              <a:rPr lang="en-GB" sz="2000" b="1" dirty="0">
                <a:latin typeface="Rockwell" panose="02060603020205020403" pitchFamily="18" charset="77"/>
              </a:rPr>
              <a:t>negative labels </a:t>
            </a:r>
            <a:r>
              <a:rPr lang="en-GB" sz="2000" dirty="0">
                <a:latin typeface="Rockwell" panose="02060603020205020403" pitchFamily="18" charset="77"/>
              </a:rPr>
              <a:t>in relation to students in high and low bands, provoking disruptive behaviour especially among middle band children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b="1" dirty="0">
                <a:latin typeface="Rockwell" panose="02060603020205020403" pitchFamily="18" charset="77"/>
              </a:rPr>
              <a:t>Ball </a:t>
            </a:r>
            <a:r>
              <a:rPr lang="en-GB" sz="2000" dirty="0">
                <a:latin typeface="Rockwell" panose="02060603020205020403" pitchFamily="18" charset="77"/>
              </a:rPr>
              <a:t>found that the replacement of the banding system by a system of </a:t>
            </a:r>
            <a:r>
              <a:rPr lang="en-GB" sz="2000" b="1" dirty="0">
                <a:latin typeface="Rockwell" panose="02060603020205020403" pitchFamily="18" charset="77"/>
              </a:rPr>
              <a:t>mixed ability </a:t>
            </a:r>
            <a:r>
              <a:rPr lang="en-GB" sz="2000" dirty="0">
                <a:latin typeface="Rockwell" panose="02060603020205020403" pitchFamily="18" charset="77"/>
              </a:rPr>
              <a:t>teaching would not effectively address all of the problems associated with </a:t>
            </a:r>
            <a:r>
              <a:rPr lang="en-GB" sz="2000" b="1" dirty="0">
                <a:latin typeface="Rockwell" panose="02060603020205020403" pitchFamily="18" charset="77"/>
              </a:rPr>
              <a:t>negative labelling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>
                <a:latin typeface="Rockwell" panose="02060603020205020403" pitchFamily="18" charset="77"/>
              </a:rPr>
              <a:t>When banding was replaced partially by a system of apparently  mixed ability teaching,</a:t>
            </a:r>
            <a:r>
              <a:rPr lang="en-GB" sz="2000" b="1" dirty="0">
                <a:latin typeface="Rockwell" panose="02060603020205020403" pitchFamily="18" charset="77"/>
              </a:rPr>
              <a:t> Ball</a:t>
            </a:r>
            <a:r>
              <a:rPr lang="en-GB" sz="2000" dirty="0">
                <a:latin typeface="Rockwell" panose="02060603020205020403" pitchFamily="18" charset="77"/>
              </a:rPr>
              <a:t> found: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Rockwell" panose="02060603020205020403" pitchFamily="18" charset="77"/>
              </a:rPr>
              <a:t>Evidence of improved behaviour as more difficult children were more dispersed rather than concentrated in lower band classes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Rockwell" panose="02060603020205020403" pitchFamily="18" charset="77"/>
              </a:rPr>
              <a:t>Evidence of informal ability groups  - teachers often sub-divided their mixed ability classes into higher, middle and lower groupings in such a way that the negative consequences of banding were not removed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 dirty="0">
              <a:latin typeface="Rockwell" panose="02060603020205020403" pitchFamily="18" charset="77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 dirty="0">
              <a:latin typeface="Rockwell" panose="02060603020205020403" pitchFamily="18" charset="77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1800" dirty="0">
              <a:latin typeface="Rockwell" panose="02060603020205020403" pitchFamily="18" charset="77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1800" dirty="0">
              <a:latin typeface="Rockwell" panose="02060603020205020403" pitchFamily="18" charset="77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1800" dirty="0">
              <a:latin typeface="Rockwell" panose="02060603020205020403" pitchFamily="18" charset="7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2776" y="384691"/>
            <a:ext cx="2148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28869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6BAFCF-5A5E-5140-B664-403369381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Roles and functions of education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601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4589" y="57554"/>
            <a:ext cx="10674550" cy="833877"/>
          </a:xfrm>
          <a:solidFill>
            <a:schemeClr val="bg1"/>
          </a:solidFill>
          <a:ln w="57150">
            <a:solidFill>
              <a:srgbClr val="7030A0"/>
            </a:solidFill>
          </a:ln>
        </p:spPr>
        <p:txBody>
          <a:bodyPr anchor="ctr">
            <a:normAutofit/>
          </a:bodyPr>
          <a:lstStyle/>
          <a:p>
            <a:r>
              <a:rPr lang="en-GB" sz="4800" b="1" dirty="0"/>
              <a:t>Paul Willis 1976 </a:t>
            </a:r>
            <a:endParaRPr lang="en-GB" sz="4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21023" y="980692"/>
            <a:ext cx="8060561" cy="5761137"/>
          </a:xfrm>
          <a:solidFill>
            <a:schemeClr val="bg1"/>
          </a:solidFill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77"/>
              </a:rPr>
              <a:t>He wrote from a </a:t>
            </a:r>
            <a:r>
              <a:rPr lang="en-US" sz="2000" b="1" dirty="0">
                <a:latin typeface="Rockwell" panose="02060603020205020403" pitchFamily="18" charset="77"/>
              </a:rPr>
              <a:t>Marxist</a:t>
            </a:r>
            <a:r>
              <a:rPr lang="en-US" sz="2000" dirty="0">
                <a:latin typeface="Rockwell" panose="02060603020205020403" pitchFamily="18" charset="77"/>
              </a:rPr>
              <a:t> perspective</a:t>
            </a:r>
            <a:endParaRPr lang="en-GB" sz="2000" dirty="0">
              <a:latin typeface="Rockwell" panose="02060603020205020403" pitchFamily="18" charset="77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Rockwell" panose="02060603020205020403" pitchFamily="18" charset="77"/>
              </a:rPr>
              <a:t>Researched 12 </a:t>
            </a:r>
            <a:r>
              <a:rPr lang="en-GB" sz="2000" b="1" i="1" dirty="0">
                <a:latin typeface="Rockwell" panose="02060603020205020403" pitchFamily="18" charset="77"/>
              </a:rPr>
              <a:t>lads</a:t>
            </a:r>
            <a:r>
              <a:rPr lang="en-GB" sz="2000" b="1" dirty="0">
                <a:latin typeface="Rockwell" panose="02060603020205020403" pitchFamily="18" charset="77"/>
              </a:rPr>
              <a:t> </a:t>
            </a:r>
            <a:r>
              <a:rPr lang="en-GB" sz="2000" dirty="0">
                <a:latin typeface="Rockwell" panose="02060603020205020403" pitchFamily="18" charset="77"/>
              </a:rPr>
              <a:t>in a Midland school within a working class housing estate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latin typeface="Rockwell" panose="02060603020205020403" pitchFamily="18" charset="77"/>
              </a:rPr>
              <a:t>Research methods</a:t>
            </a:r>
            <a:r>
              <a:rPr lang="en-GB" sz="2000" dirty="0">
                <a:latin typeface="Rockwell" panose="02060603020205020403" pitchFamily="18" charset="77"/>
              </a:rPr>
              <a:t>: participant and non-participant observations, recording group discussions, informal interviews and diaries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Rockwell" panose="02060603020205020403" pitchFamily="18" charset="77"/>
              </a:rPr>
              <a:t>Attempted to understand school from the pupils’ view and </a:t>
            </a:r>
            <a:r>
              <a:rPr lang="en-GB" sz="2000" b="1" i="1" dirty="0">
                <a:latin typeface="Rockwell" panose="02060603020205020403" pitchFamily="18" charset="77"/>
              </a:rPr>
              <a:t>how working class kids get working class jobs.</a:t>
            </a:r>
            <a:endParaRPr lang="en-US" sz="2000" dirty="0">
              <a:latin typeface="Rockwell" panose="02060603020205020403" pitchFamily="18" charset="77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77"/>
              </a:rPr>
              <a:t>He found evidence of a counter school culture that was opposed to the values of school</a:t>
            </a:r>
            <a:endParaRPr lang="en-GB" sz="2000" dirty="0">
              <a:latin typeface="Rockwell" panose="02060603020205020403" pitchFamily="18" charset="77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77"/>
              </a:rPr>
              <a:t>Willis believed that their rejection of the school made them suitable candidates for unskilled work</a:t>
            </a:r>
            <a:endParaRPr lang="en-GB" sz="2000" dirty="0">
              <a:latin typeface="Rockwell" panose="02060603020205020403" pitchFamily="18" charset="77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Rockwell" panose="02060603020205020403" pitchFamily="18" charset="77"/>
              </a:rPr>
              <a:t>Showed existence of an </a:t>
            </a:r>
            <a:r>
              <a:rPr lang="en-GB" sz="2000" b="1" i="1" dirty="0">
                <a:latin typeface="Rockwell" panose="02060603020205020403" pitchFamily="18" charset="77"/>
              </a:rPr>
              <a:t>anti-school subculture</a:t>
            </a:r>
          </a:p>
          <a:p>
            <a:endParaRPr lang="en-GB" sz="2000" b="1" i="1" dirty="0">
              <a:latin typeface="Rockwell" panose="02060603020205020403" pitchFamily="18" charset="77"/>
            </a:endParaRPr>
          </a:p>
          <a:p>
            <a:pPr marL="457200" indent="-457200">
              <a:buFont typeface="+mj-lt"/>
              <a:buAutoNum type="arabicPeriod"/>
            </a:pPr>
            <a:endParaRPr lang="en-GB" sz="2000" b="1" i="1" dirty="0">
              <a:latin typeface="Rockwell" panose="02060603020205020403" pitchFamily="18" charset="7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30869" y="-31708"/>
            <a:ext cx="1988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Marxist </a:t>
            </a:r>
          </a:p>
          <a:p>
            <a:r>
              <a:rPr lang="en-GB" sz="2800" b="1" dirty="0"/>
              <a:t>perspective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59673">
            <a:off x="8725094" y="2688260"/>
            <a:ext cx="2226755" cy="29299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691" y="1011661"/>
            <a:ext cx="1847248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01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ttps://bertonesousa.files.wordpress.com/2012/11/marx-weber-e-durkheim2.png">
            <a:extLst>
              <a:ext uri="{FF2B5EF4-FFF2-40B4-BE49-F238E27FC236}">
                <a16:creationId xmlns:a16="http://schemas.microsoft.com/office/drawing/2014/main" id="{E1183AEA-6F5D-B740-AD01-ED277023B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04" b="17909"/>
          <a:stretch>
            <a:fillRect/>
          </a:stretch>
        </p:blipFill>
        <p:spPr bwMode="auto">
          <a:xfrm>
            <a:off x="802866" y="4463535"/>
            <a:ext cx="1381458" cy="24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bertonesousa.files.wordpress.com/2012/11/marx-weber-e-durkheim2.png">
            <a:extLst>
              <a:ext uri="{FF2B5EF4-FFF2-40B4-BE49-F238E27FC236}">
                <a16:creationId xmlns:a16="http://schemas.microsoft.com/office/drawing/2014/main" id="{D5B466C4-0E12-AA4E-9FBB-C76A8AD5C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0" r="39268" b="17909"/>
          <a:stretch>
            <a:fillRect/>
          </a:stretch>
        </p:blipFill>
        <p:spPr bwMode="auto">
          <a:xfrm>
            <a:off x="5637446" y="4376126"/>
            <a:ext cx="1337244" cy="24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D787C0-5B7C-F44B-99DF-C4B8A1E46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5004" y="4629597"/>
            <a:ext cx="1765574" cy="228538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178EB574-4BA2-9B43-A4D2-4BBCFAD3B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9961" y="5897192"/>
            <a:ext cx="1172116" cy="400110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en-US" sz="2000" b="1" dirty="0">
                <a:latin typeface="Rockwell" panose="02060603020205020403" pitchFamily="18" charset="77"/>
              </a:rPr>
              <a:t>Marxist</a:t>
            </a:r>
            <a:endParaRPr lang="en-GB" sz="2000" dirty="0">
              <a:latin typeface="Rockwell" panose="02060603020205020403" pitchFamily="18" charset="77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7B327C3-3C97-0446-AB57-81FDFE482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222" y="6349756"/>
            <a:ext cx="1853392" cy="400110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en-US" sz="2000" b="1" dirty="0">
                <a:latin typeface="Rockwell" panose="02060603020205020403" pitchFamily="18" charset="77"/>
              </a:rPr>
              <a:t>Functionalist</a:t>
            </a:r>
            <a:endParaRPr lang="en-GB" sz="2000" dirty="0">
              <a:latin typeface="Rockwell" panose="02060603020205020403" pitchFamily="18" charset="77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669E347-ABAF-C844-AD3E-736FDE9C5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6472" y="5925612"/>
            <a:ext cx="1418978" cy="400110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en-US" sz="2000" b="1" dirty="0">
                <a:latin typeface="Rockwell" panose="02060603020205020403" pitchFamily="18" charset="77"/>
              </a:rPr>
              <a:t>Feminists</a:t>
            </a:r>
            <a:endParaRPr lang="en-GB" sz="2000" dirty="0">
              <a:latin typeface="Rockwell" panose="02060603020205020403" pitchFamily="18" charset="77"/>
            </a:endParaRPr>
          </a:p>
        </p:txBody>
      </p:sp>
      <p:sp>
        <p:nvSpPr>
          <p:cNvPr id="28" name="Rectangular Callout 27">
            <a:extLst>
              <a:ext uri="{FF2B5EF4-FFF2-40B4-BE49-F238E27FC236}">
                <a16:creationId xmlns:a16="http://schemas.microsoft.com/office/drawing/2014/main" id="{1FCAEC33-7042-FF48-9762-D2AE3130AC31}"/>
              </a:ext>
            </a:extLst>
          </p:cNvPr>
          <p:cNvSpPr/>
          <p:nvPr/>
        </p:nvSpPr>
        <p:spPr>
          <a:xfrm>
            <a:off x="4171816" y="16656"/>
            <a:ext cx="3642683" cy="4558769"/>
          </a:xfrm>
          <a:prstGeom prst="wedgeRectCallout">
            <a:avLst>
              <a:gd name="adj1" fmla="val -7882"/>
              <a:gd name="adj2" fmla="val 6586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ckwell" panose="02060603020205020403" pitchFamily="18" charset="77"/>
              </a:rPr>
              <a:t>They see education as something that reinforces inequalities in society between the rich and poor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ckwell" panose="02060603020205020403" pitchFamily="18" charset="77"/>
              </a:rPr>
              <a:t>Through socialisation, education socialises children into their class position </a:t>
            </a:r>
          </a:p>
          <a:p>
            <a:endParaRPr lang="en-GB" sz="1400" dirty="0">
              <a:latin typeface="Rockwell" panose="02060603020205020403" pitchFamily="18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ckwell" panose="02060603020205020403" pitchFamily="18" charset="77"/>
              </a:rPr>
              <a:t>The education ensures that working- class pupils are prepared for boring repetitive labour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ckwell" panose="02060603020205020403" pitchFamily="18" charset="77"/>
              </a:rPr>
              <a:t>However, middle-class students are encouraged to aspire to higher levels of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Rockwell" panose="02060603020205020403" pitchFamily="18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ckwell" panose="02060603020205020403" pitchFamily="18" charset="77"/>
              </a:rPr>
              <a:t>They challenge the idea of meritocracy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ckwell" panose="02060603020205020403" pitchFamily="18" charset="77"/>
              </a:rPr>
              <a:t>They argue that it is a myth to ensure that the system seems fair</a:t>
            </a:r>
          </a:p>
        </p:txBody>
      </p:sp>
      <p:sp>
        <p:nvSpPr>
          <p:cNvPr id="29" name="Rectangular Callout 28">
            <a:extLst>
              <a:ext uri="{FF2B5EF4-FFF2-40B4-BE49-F238E27FC236}">
                <a16:creationId xmlns:a16="http://schemas.microsoft.com/office/drawing/2014/main" id="{06945891-C434-DA4F-96FD-78AA319A7185}"/>
              </a:ext>
            </a:extLst>
          </p:cNvPr>
          <p:cNvSpPr/>
          <p:nvPr/>
        </p:nvSpPr>
        <p:spPr>
          <a:xfrm>
            <a:off x="8156305" y="-35613"/>
            <a:ext cx="3642683" cy="4665210"/>
          </a:xfrm>
          <a:prstGeom prst="wedgeRectCallout">
            <a:avLst>
              <a:gd name="adj1" fmla="val 28072"/>
              <a:gd name="adj2" fmla="val 69021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ckwell" panose="02060603020205020403" pitchFamily="18" charset="77"/>
              </a:rPr>
              <a:t>They believe that education helps to enforce and maintain patriarchy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Rockwell" panose="02060603020205020403" pitchFamily="18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ckwell" panose="02060603020205020403" pitchFamily="18" charset="77"/>
              </a:rPr>
              <a:t>They argued that the hidden curriculum in schools supported gender role socialisation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ckwell" panose="02060603020205020403" pitchFamily="18" charset="77"/>
              </a:rPr>
              <a:t>The education system made girls feel increasingly uncomfortable. For example, if there was to be any heavy lifting round the school boys were asked to do this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Rockwell" panose="02060603020205020403" pitchFamily="18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ckwell" panose="02060603020205020403" pitchFamily="18" charset="77"/>
              </a:rPr>
              <a:t>Gendered stereotypes were commonly used in textbooks (they portray women as housewives and men as breadwinners</a:t>
            </a:r>
          </a:p>
        </p:txBody>
      </p:sp>
      <p:sp>
        <p:nvSpPr>
          <p:cNvPr id="30" name="Rectangular Callout 29">
            <a:extLst>
              <a:ext uri="{FF2B5EF4-FFF2-40B4-BE49-F238E27FC236}">
                <a16:creationId xmlns:a16="http://schemas.microsoft.com/office/drawing/2014/main" id="{0266CA0C-BB8B-7347-91DB-39BE4D7AD3BA}"/>
              </a:ext>
            </a:extLst>
          </p:cNvPr>
          <p:cNvSpPr/>
          <p:nvPr/>
        </p:nvSpPr>
        <p:spPr>
          <a:xfrm>
            <a:off x="9664" y="33947"/>
            <a:ext cx="3820346" cy="4573746"/>
          </a:xfrm>
          <a:prstGeom prst="wedgeRectCallout">
            <a:avLst>
              <a:gd name="adj1" fmla="val 6190"/>
              <a:gd name="adj2" fmla="val 7119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GB" dirty="0">
                <a:latin typeface="Rockwell" panose="02060603020205020403" pitchFamily="18" charset="77"/>
              </a:rPr>
              <a:t>4 functions of education according to Functionalists:</a:t>
            </a:r>
          </a:p>
          <a:p>
            <a:pPr lvl="0"/>
            <a:endParaRPr lang="en-GB" dirty="0">
              <a:latin typeface="Rockwell" panose="02060603020205020403" pitchFamily="18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ckwell" panose="02060603020205020403" pitchFamily="18" charset="77"/>
              </a:rPr>
              <a:t>Creating social cohesion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ckwell" panose="02060603020205020403" pitchFamily="18" charset="77"/>
              </a:rPr>
              <a:t>Learning specialist skills for work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ckwell" panose="02060603020205020403" pitchFamily="18" charset="77"/>
              </a:rPr>
              <a:t>Teaching core values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ckwell" panose="02060603020205020403" pitchFamily="18" charset="77"/>
              </a:rPr>
              <a:t>Role allocation and meritocracy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383719-D239-684A-992B-8B4ABEBF4598}"/>
              </a:ext>
            </a:extLst>
          </p:cNvPr>
          <p:cNvSpPr txBox="1">
            <a:spLocks/>
          </p:cNvSpPr>
          <p:nvPr/>
        </p:nvSpPr>
        <p:spPr>
          <a:xfrm>
            <a:off x="4129967" y="6289876"/>
            <a:ext cx="4547189" cy="5377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>
                <a:latin typeface="Rockwell" panose="02060603020205020403" pitchFamily="18" charset="77"/>
              </a:rPr>
              <a:t>Roles and functions of education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2C365C86-A424-2F42-AEB9-B97BC9689A93}"/>
              </a:ext>
            </a:extLst>
          </p:cNvPr>
          <p:cNvSpPr/>
          <p:nvPr/>
        </p:nvSpPr>
        <p:spPr>
          <a:xfrm>
            <a:off x="7266884" y="4859446"/>
            <a:ext cx="2991405" cy="1484810"/>
          </a:xfrm>
          <a:prstGeom prst="cloud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ckwell" panose="02060603020205020403" pitchFamily="18" charset="77"/>
              </a:rPr>
              <a:t>In another colour write some criticisms of each perspective</a:t>
            </a:r>
          </a:p>
        </p:txBody>
      </p:sp>
    </p:spTree>
    <p:extLst>
      <p:ext uri="{BB962C8B-B14F-4D97-AF65-F5344CB8AC3E}">
        <p14:creationId xmlns:p14="http://schemas.microsoft.com/office/powerpoint/2010/main" val="938289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60A28-DCA0-6F40-8F4F-2F4413A5D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ckwell" panose="02060603020205020403" pitchFamily="18" charset="77"/>
              </a:rPr>
              <a:t>Functionalist: Functions of the family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E0151-ED24-4643-AA85-57FB0BA39C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046" y="1825625"/>
            <a:ext cx="5857754" cy="479509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600" b="1" u="sng" dirty="0">
                <a:latin typeface="Rockwell" panose="02060603020205020403" pitchFamily="18" charset="77"/>
              </a:rPr>
              <a:t>Durkheim</a:t>
            </a:r>
            <a:r>
              <a:rPr lang="en-US" sz="1600" dirty="0">
                <a:latin typeface="Rockwell" panose="02060603020205020403" pitchFamily="18" charset="77"/>
              </a:rPr>
              <a:t>		</a:t>
            </a:r>
          </a:p>
          <a:p>
            <a:pPr marL="0" indent="0">
              <a:buNone/>
            </a:pPr>
            <a:r>
              <a:rPr lang="en-US" sz="1600" b="1" dirty="0">
                <a:latin typeface="Rockwell" panose="02060603020205020403" pitchFamily="18" charset="77"/>
              </a:rPr>
              <a:t>1. Creating social cohesion</a:t>
            </a:r>
          </a:p>
          <a:p>
            <a:pPr lvl="0"/>
            <a:r>
              <a:rPr lang="en-GB" sz="1600" dirty="0">
                <a:latin typeface="Rockwell" panose="02060603020205020403" pitchFamily="18" charset="77"/>
              </a:rPr>
              <a:t>Social cohesion is a sense of belonging to wider society</a:t>
            </a:r>
          </a:p>
          <a:p>
            <a:pPr lvl="0"/>
            <a:r>
              <a:rPr lang="en-GB" sz="1600" dirty="0">
                <a:latin typeface="Rockwell" panose="02060603020205020403" pitchFamily="18" charset="77"/>
              </a:rPr>
              <a:t>Schools teach students the norms and values central to our culture. Through the </a:t>
            </a:r>
            <a:r>
              <a:rPr lang="en-GB" sz="1600" b="1" dirty="0">
                <a:latin typeface="Rockwell" panose="02060603020205020403" pitchFamily="18" charset="77"/>
              </a:rPr>
              <a:t>hidden curriculum</a:t>
            </a:r>
            <a:r>
              <a:rPr lang="en-GB" sz="1600" dirty="0">
                <a:latin typeface="Rockwell" panose="02060603020205020403" pitchFamily="18" charset="77"/>
              </a:rPr>
              <a:t> and </a:t>
            </a:r>
            <a:r>
              <a:rPr lang="en-GB" sz="1600" b="1" dirty="0">
                <a:latin typeface="Rockwell" panose="02060603020205020403" pitchFamily="18" charset="77"/>
              </a:rPr>
              <a:t>formal curriculum</a:t>
            </a:r>
            <a:r>
              <a:rPr lang="en-GB" sz="1600" dirty="0">
                <a:latin typeface="Rockwell" panose="02060603020205020403" pitchFamily="18" charset="77"/>
              </a:rPr>
              <a:t> </a:t>
            </a:r>
          </a:p>
          <a:p>
            <a:pPr marL="0" indent="0">
              <a:buNone/>
            </a:pPr>
            <a:endParaRPr lang="en-US" sz="1600" dirty="0">
              <a:latin typeface="Rockwell" panose="02060603020205020403" pitchFamily="18" charset="77"/>
            </a:endParaRPr>
          </a:p>
          <a:p>
            <a:pPr marL="0" indent="0">
              <a:buNone/>
            </a:pPr>
            <a:r>
              <a:rPr lang="en-US" sz="1600" b="1" dirty="0">
                <a:latin typeface="Rockwell" panose="02060603020205020403" pitchFamily="18" charset="77"/>
              </a:rPr>
              <a:t>2.  Learning specialist skills for work</a:t>
            </a:r>
          </a:p>
          <a:p>
            <a:pPr lvl="0"/>
            <a:r>
              <a:rPr lang="en-GB" sz="1600" dirty="0">
                <a:latin typeface="Rockwell" panose="02060603020205020403" pitchFamily="18" charset="77"/>
              </a:rPr>
              <a:t>Durkheim believed that in schools individuals learn a diverse skills</a:t>
            </a:r>
          </a:p>
          <a:p>
            <a:pPr lvl="0"/>
            <a:r>
              <a:rPr lang="en-GB" sz="1600" dirty="0">
                <a:latin typeface="Rockwell" panose="02060603020205020403" pitchFamily="18" charset="77"/>
              </a:rPr>
              <a:t>In order for society to function smoothly individuals need to have different skills</a:t>
            </a:r>
            <a:endParaRPr lang="en-US" sz="1600" dirty="0">
              <a:latin typeface="Rockwell" panose="02060603020205020403" pitchFamily="18" charset="77"/>
            </a:endParaRPr>
          </a:p>
          <a:p>
            <a:pPr marL="514350" indent="-514350">
              <a:buFont typeface="+mj-lt"/>
              <a:buAutoNum type="arabicPeriod"/>
            </a:pPr>
            <a:endParaRPr lang="en-US" sz="1600" dirty="0">
              <a:latin typeface="Rockwell" panose="02060603020205020403" pitchFamily="18" charset="77"/>
            </a:endParaRPr>
          </a:p>
          <a:p>
            <a:pPr marL="0" indent="0">
              <a:buNone/>
            </a:pPr>
            <a:endParaRPr lang="en-US" sz="1600" dirty="0">
              <a:latin typeface="Rockwell" panose="02060603020205020403" pitchFamily="18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217077-B1B7-D541-A141-F21AF6E89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61299" cy="479509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600" b="1" u="sng" dirty="0">
                <a:latin typeface="Rockwell" panose="02060603020205020403" pitchFamily="18" charset="77"/>
              </a:rPr>
              <a:t>Other Functionalists: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>
                <a:latin typeface="Rockwell" panose="02060603020205020403" pitchFamily="18" charset="77"/>
              </a:rPr>
              <a:t> Teaching core values (secondary socialisation)</a:t>
            </a:r>
          </a:p>
          <a:p>
            <a:pPr lvl="0"/>
            <a:r>
              <a:rPr lang="en-GB" sz="1600" dirty="0">
                <a:latin typeface="Rockwell" panose="02060603020205020403" pitchFamily="18" charset="77"/>
              </a:rPr>
              <a:t>Functionalists believe that schools play a role in teaching the norms and values of society to each new generation</a:t>
            </a:r>
          </a:p>
          <a:p>
            <a:pPr lvl="0"/>
            <a:r>
              <a:rPr lang="en-GB" sz="1600" dirty="0">
                <a:latin typeface="Rockwell" panose="02060603020205020403" pitchFamily="18" charset="77"/>
              </a:rPr>
              <a:t>It is a continuation of primary socialisation that starts in the family</a:t>
            </a:r>
          </a:p>
          <a:p>
            <a:pPr lvl="0"/>
            <a:endParaRPr lang="en-US" sz="1600" dirty="0">
              <a:latin typeface="Rockwell" panose="02060603020205020403" pitchFamily="18" charset="77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sz="1600" b="1" dirty="0">
                <a:latin typeface="Rockwell" panose="02060603020205020403" pitchFamily="18" charset="77"/>
              </a:rPr>
              <a:t>Role allocation and meritocracy</a:t>
            </a:r>
          </a:p>
          <a:p>
            <a:pPr lvl="0"/>
            <a:r>
              <a:rPr lang="en-GB" sz="1600" dirty="0">
                <a:latin typeface="Rockwell" panose="02060603020205020403" pitchFamily="18" charset="77"/>
              </a:rPr>
              <a:t>Education allocates people to the most appropriate job for their talents using examinations and qualifications </a:t>
            </a:r>
          </a:p>
          <a:p>
            <a:pPr lvl="0"/>
            <a:r>
              <a:rPr lang="en-GB" sz="1600" dirty="0">
                <a:latin typeface="Rockwell" panose="02060603020205020403" pitchFamily="18" charset="77"/>
              </a:rPr>
              <a:t>In a meritocratic society, access to jobs and to positions of wealth, status and power depend mainly on educational qualifications and other skills and talents</a:t>
            </a:r>
          </a:p>
          <a:p>
            <a:pPr marL="0" indent="0">
              <a:buNone/>
            </a:pPr>
            <a:endParaRPr lang="en-US" sz="1600" dirty="0">
              <a:latin typeface="Rockwell" panose="02060603020205020403" pitchFamily="18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4A9A50-D2C2-3047-A5C7-D02B3EB8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026" y="1345775"/>
            <a:ext cx="662649" cy="95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62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004"/>
            <a:ext cx="12133004" cy="1600200"/>
          </a:xfr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GB" sz="4800" b="1" dirty="0">
                <a:latin typeface="Rockwell" panose="02060603020205020403" pitchFamily="18" charset="77"/>
              </a:rPr>
              <a:t>Parsons 1961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4657" y="1770927"/>
            <a:ext cx="8661625" cy="5087073"/>
          </a:xfr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0"/>
            <a:r>
              <a:rPr lang="en-GB" dirty="0">
                <a:latin typeface="Rockwell" panose="02060603020205020403" pitchFamily="18" charset="77"/>
              </a:rPr>
              <a:t>According to Parsons, what are particularistic standards?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ckwell" panose="02060603020205020403" pitchFamily="18" charset="77"/>
              </a:rPr>
              <a:t>In the family, children are judged by their parents by particularistic standards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ckwell" panose="02060603020205020403" pitchFamily="18" charset="77"/>
              </a:rPr>
              <a:t>These are subjective judgments based on individual characteristics- people are see and judged as individuals</a:t>
            </a:r>
          </a:p>
          <a:p>
            <a:r>
              <a:rPr lang="en-GB" dirty="0">
                <a:latin typeface="Rockwell" panose="02060603020205020403" pitchFamily="18" charset="77"/>
              </a:rPr>
              <a:t> </a:t>
            </a:r>
          </a:p>
          <a:p>
            <a:pPr lvl="0"/>
            <a:r>
              <a:rPr lang="en-GB" dirty="0">
                <a:latin typeface="Rockwell" panose="02060603020205020403" pitchFamily="18" charset="77"/>
              </a:rPr>
              <a:t>According to Parsons, what are universal standards?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ckwell" panose="02060603020205020403" pitchFamily="18" charset="77"/>
              </a:rPr>
              <a:t>These are objective judgements applied equally to all members of society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ckwell" panose="02060603020205020403" pitchFamily="18" charset="77"/>
              </a:rPr>
              <a:t>For example, a teacher’s objective assessment of a child’s performance in school, based on test results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sz="2000" b="1" dirty="0">
              <a:solidFill>
                <a:srgbClr val="FF0000"/>
              </a:solidFill>
              <a:latin typeface="Rockwell" panose="02060603020205020403" pitchFamily="18" charset="77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rgbClr val="FF0000"/>
                </a:solidFill>
                <a:latin typeface="Rockwell" panose="02060603020205020403" pitchFamily="18" charset="77"/>
              </a:rPr>
              <a:t>Marxists are critical</a:t>
            </a:r>
            <a:r>
              <a:rPr lang="en-GB" sz="2000" dirty="0">
                <a:solidFill>
                  <a:srgbClr val="FF0000"/>
                </a:solidFill>
                <a:latin typeface="Rockwell" panose="02060603020205020403" pitchFamily="18" charset="77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rgbClr val="FF0000"/>
                </a:solidFill>
                <a:latin typeface="Rockwell" panose="02060603020205020403" pitchFamily="18" charset="77"/>
              </a:rPr>
              <a:t> </a:t>
            </a:r>
            <a:r>
              <a:rPr lang="en-GB" dirty="0">
                <a:latin typeface="Rockwell" panose="02060603020205020403" pitchFamily="18" charset="77"/>
              </a:rPr>
              <a:t>Parsons does not consider whose values are being transmitted through the education system. Marxists would see ruling class values being transmitted</a:t>
            </a:r>
            <a:endParaRPr lang="en-GB" sz="2000" dirty="0">
              <a:solidFill>
                <a:srgbClr val="FF0000"/>
              </a:solidFill>
              <a:latin typeface="Rockwell" panose="02060603020205020403" pitchFamily="18" charset="77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sz="2000" dirty="0">
              <a:solidFill>
                <a:srgbClr val="FF0000"/>
              </a:solidFill>
              <a:latin typeface="Rockwell" panose="02060603020205020403" pitchFamily="18" charset="77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sz="2000" dirty="0">
              <a:latin typeface="Rockwell" panose="02060603020205020403" pitchFamily="18" charset="7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69672" y="355499"/>
            <a:ext cx="3419249" cy="9541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Rockwell" panose="02060603020205020403" pitchFamily="18" charset="77"/>
              </a:rPr>
              <a:t>Functionalist</a:t>
            </a:r>
          </a:p>
          <a:p>
            <a:r>
              <a:rPr lang="en-GB" sz="2800" b="1" dirty="0">
                <a:latin typeface="Rockwell" panose="02060603020205020403" pitchFamily="18" charset="77"/>
              </a:rPr>
              <a:t>perspective</a:t>
            </a:r>
          </a:p>
        </p:txBody>
      </p:sp>
      <p:sp>
        <p:nvSpPr>
          <p:cNvPr id="25" name="TextBox 24"/>
          <p:cNvSpPr txBox="1"/>
          <p:nvPr/>
        </p:nvSpPr>
        <p:spPr>
          <a:xfrm rot="19961352">
            <a:off x="9670490" y="1679776"/>
            <a:ext cx="1703312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Rockwell" panose="02060603020205020403" pitchFamily="18" charset="77"/>
              </a:rPr>
              <a:t>CONSENSUS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DE51F-220D-E445-BAFD-332208EA4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1301" y="3373385"/>
            <a:ext cx="1942296" cy="289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42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8C0B32-128E-6F47-816B-CD5C7442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77"/>
              </a:rPr>
              <a:t>Different types of school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BD71185-75AF-B849-B12A-2F311BFF9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559930"/>
              </p:ext>
            </p:extLst>
          </p:nvPr>
        </p:nvGraphicFramePr>
        <p:xfrm>
          <a:off x="150471" y="1076128"/>
          <a:ext cx="11609407" cy="545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5361">
                  <a:extLst>
                    <a:ext uri="{9D8B030D-6E8A-4147-A177-3AD203B41FA5}">
                      <a16:colId xmlns:a16="http://schemas.microsoft.com/office/drawing/2014/main" val="4142378522"/>
                    </a:ext>
                  </a:extLst>
                </a:gridCol>
                <a:gridCol w="4897023">
                  <a:extLst>
                    <a:ext uri="{9D8B030D-6E8A-4147-A177-3AD203B41FA5}">
                      <a16:colId xmlns:a16="http://schemas.microsoft.com/office/drawing/2014/main" val="1668459087"/>
                    </a:ext>
                  </a:extLst>
                </a:gridCol>
                <a:gridCol w="4897023">
                  <a:extLst>
                    <a:ext uri="{9D8B030D-6E8A-4147-A177-3AD203B41FA5}">
                      <a16:colId xmlns:a16="http://schemas.microsoft.com/office/drawing/2014/main" val="172258014"/>
                    </a:ext>
                  </a:extLst>
                </a:gridCol>
              </a:tblGrid>
              <a:tr h="38228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77"/>
                        </a:rPr>
                        <a:t>Types of 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Evaluation (strength and weakness)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324203"/>
                  </a:ext>
                </a:extLst>
              </a:tr>
              <a:tr h="57699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ockwell" panose="02060603020205020403" pitchFamily="18" charset="77"/>
                        </a:rPr>
                        <a:t>Academy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These are independently managed schools set up by sponsors from business, faith or voluntary groups in partnership with local authorities</a:t>
                      </a:r>
                      <a:r>
                        <a:rPr lang="en-GB" sz="105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</a:t>
                      </a:r>
                      <a:endParaRPr lang="en-US" sz="1050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05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Advantages: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They have more control over teachers’ pay, term times and the length of the school day</a:t>
                      </a:r>
                    </a:p>
                    <a:p>
                      <a:pPr lvl="0"/>
                      <a:r>
                        <a:rPr lang="en-GB" sz="105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Disadvantages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: Some believe that they have too much control over teachers and can demand a lot from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989147"/>
                  </a:ext>
                </a:extLst>
              </a:tr>
              <a:tr h="6231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ockwell" panose="02060603020205020403" pitchFamily="18" charset="77"/>
                        </a:rPr>
                        <a:t>Special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Pupils at this type of school usually have been assessed for special educational needs (SEN)</a:t>
                      </a:r>
                    </a:p>
                    <a:p>
                      <a:endParaRPr lang="en-GB" sz="12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1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Advantages: </a:t>
                      </a:r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Work is geared to the child’s individual needs and linked carefully to their own targets.</a:t>
                      </a:r>
                    </a:p>
                    <a:p>
                      <a:pPr lvl="0"/>
                      <a:r>
                        <a:rPr lang="en-GB" sz="11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Disadvantages: </a:t>
                      </a:r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Classes, although small, tend to be mixed ability and more able students can be held 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489908"/>
                  </a:ext>
                </a:extLst>
              </a:tr>
              <a:tr h="76163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ockwell" panose="02060603020205020403" pitchFamily="18" charset="77"/>
                        </a:rPr>
                        <a:t>Independent/ private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These are schools that charge fees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This sector is made up of: </a:t>
                      </a:r>
                      <a:r>
                        <a:rPr lang="en-GB" sz="11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Private schools</a:t>
                      </a:r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and </a:t>
                      </a:r>
                      <a:r>
                        <a:rPr lang="en-GB" sz="11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public schools</a:t>
                      </a:r>
                      <a:endParaRPr lang="en-GB" sz="11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1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Private schools- </a:t>
                      </a:r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all schools that charge fees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1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Public schools-</a:t>
                      </a:r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these are older and more famous independent secondary schools, such as Eton and Harrow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1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Advantages: </a:t>
                      </a:r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Classes tend to be smaller, which means students can receive more attention from the teacher</a:t>
                      </a:r>
                    </a:p>
                    <a:p>
                      <a:pPr lvl="0"/>
                      <a:r>
                        <a:rPr lang="en-GB" sz="11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Disadvantages: Marxists</a:t>
                      </a:r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believe that these schools are not accessible to all and therefore create social division and inequality in the education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888861"/>
                  </a:ext>
                </a:extLst>
              </a:tr>
              <a:tr h="87703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ockwell" panose="02060603020205020403" pitchFamily="18" charset="77"/>
                        </a:rPr>
                        <a:t>Faith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They are mainly for the pupils, who are members of that particular religion</a:t>
                      </a:r>
                    </a:p>
                    <a:p>
                      <a:pPr lvl="0"/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However, students who do not follow that particular belief can still attend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Advantage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: Schools based on religious morals which tend to be positive e.g. love thy neighbour</a:t>
                      </a:r>
                    </a:p>
                    <a:p>
                      <a:pPr lvl="0"/>
                      <a:r>
                        <a:rPr lang="en-GB" sz="12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Disadvantages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: It segregates different cultures and only serves to cause more divisions in society</a:t>
                      </a:r>
                    </a:p>
                    <a:p>
                      <a:endParaRPr lang="en-US" sz="1200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289033"/>
                  </a:ext>
                </a:extLst>
              </a:tr>
              <a:tr h="71547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ockwell" panose="02060603020205020403" pitchFamily="18" charset="77"/>
                        </a:rPr>
                        <a:t>Grammar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ockwell" panose="02060603020205020403" pitchFamily="18" charset="77"/>
                        </a:rPr>
                        <a:t>They select all or most of their pupils based on academic 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Advantage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: Good provision for high ability students</a:t>
                      </a:r>
                    </a:p>
                    <a:p>
                      <a:pPr lvl="0"/>
                      <a:r>
                        <a:rPr lang="en-GB" sz="12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Disadvantages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: It segregates lower ability students or students who struggle</a:t>
                      </a:r>
                    </a:p>
                    <a:p>
                      <a:endParaRPr lang="en-US" sz="1200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208022"/>
                  </a:ext>
                </a:extLst>
              </a:tr>
              <a:tr h="71547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ockwell" panose="02060603020205020403" pitchFamily="18" charset="77"/>
                        </a:rPr>
                        <a:t>Comprehensive 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This is a </a:t>
                      </a:r>
                      <a:r>
                        <a:rPr lang="en-GB" sz="14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non-selective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type of school. All children attend the same type of secondary school regardless of 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Advantages: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They cater for all abilities. There is no entrance exam, so no child is labelled a ‘failure’</a:t>
                      </a:r>
                    </a:p>
                    <a:p>
                      <a:pPr lvl="0"/>
                      <a:r>
                        <a:rPr lang="en-GB" sz="12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Disadvantages: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It is argued that more able students are held back, particularly in </a:t>
                      </a:r>
                      <a:r>
                        <a:rPr lang="en-GB" sz="12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mixed ability groups</a:t>
                      </a:r>
                      <a:endParaRPr lang="en-GB" sz="12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561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615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8C0B32-128E-6F47-816B-CD5C7442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77"/>
              </a:rPr>
              <a:t>Alternative forms of education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BD71185-75AF-B849-B12A-2F311BFF9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055667"/>
              </p:ext>
            </p:extLst>
          </p:nvPr>
        </p:nvGraphicFramePr>
        <p:xfrm>
          <a:off x="694480" y="1006997"/>
          <a:ext cx="10779889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604">
                  <a:extLst>
                    <a:ext uri="{9D8B030D-6E8A-4147-A177-3AD203B41FA5}">
                      <a16:colId xmlns:a16="http://schemas.microsoft.com/office/drawing/2014/main" val="4142378522"/>
                    </a:ext>
                  </a:extLst>
                </a:gridCol>
                <a:gridCol w="3697144">
                  <a:extLst>
                    <a:ext uri="{9D8B030D-6E8A-4147-A177-3AD203B41FA5}">
                      <a16:colId xmlns:a16="http://schemas.microsoft.com/office/drawing/2014/main" val="1668459087"/>
                    </a:ext>
                  </a:extLst>
                </a:gridCol>
                <a:gridCol w="5172141">
                  <a:extLst>
                    <a:ext uri="{9D8B030D-6E8A-4147-A177-3AD203B41FA5}">
                      <a16:colId xmlns:a16="http://schemas.microsoft.com/office/drawing/2014/main" val="1719334761"/>
                    </a:ext>
                  </a:extLst>
                </a:gridCol>
              </a:tblGrid>
              <a:tr h="7104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Rockwell" panose="02060603020205020403" pitchFamily="18" charset="77"/>
                        </a:rPr>
                        <a:t>Alternative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Rockwell" panose="02060603020205020403" pitchFamily="18" charset="77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Rockwell" panose="02060603020205020403" pitchFamily="18" charset="77"/>
                        </a:rPr>
                        <a:t>Additional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324203"/>
                  </a:ext>
                </a:extLst>
              </a:tr>
              <a:tr h="1973513">
                <a:tc>
                  <a:txBody>
                    <a:bodyPr/>
                    <a:lstStyle/>
                    <a:p>
                      <a:r>
                        <a:rPr lang="en-US" dirty="0">
                          <a:latin typeface="Rockwell" panose="02060603020205020403" pitchFamily="18" charset="77"/>
                        </a:rPr>
                        <a:t>De- schooling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is the idea that school should be abolished and replaced with some kind of informal education system</a:t>
                      </a:r>
                    </a:p>
                    <a:p>
                      <a:endParaRPr lang="en-US" dirty="0">
                        <a:latin typeface="Rockwell" panose="02060603020205020403" pitchFamily="18" charset="77"/>
                      </a:endParaRPr>
                    </a:p>
                    <a:p>
                      <a:endParaRPr lang="en-US" dirty="0">
                        <a:latin typeface="Rockwell" panose="02060603020205020403" pitchFamily="18" charset="77"/>
                      </a:endParaRPr>
                    </a:p>
                    <a:p>
                      <a:endParaRPr lang="en-US" dirty="0">
                        <a:latin typeface="Rockwell" panose="02060603020205020403" pitchFamily="18" charset="77"/>
                      </a:endParaRPr>
                    </a:p>
                    <a:p>
                      <a:endParaRPr lang="en-US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ckwell" panose="02060603020205020403" pitchFamily="18" charset="77"/>
                        </a:rPr>
                        <a:t>Contemporary example: Summerhill school</a:t>
                      </a:r>
                    </a:p>
                    <a:p>
                      <a:r>
                        <a:rPr lang="en-US" dirty="0">
                          <a:latin typeface="Rockwell" panose="02060603020205020403" pitchFamily="18" charset="77"/>
                        </a:rPr>
                        <a:t>Key aspects: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>
                          <a:latin typeface="Rockwell" panose="02060603020205020403" pitchFamily="18" charset="77"/>
                        </a:rPr>
                        <a:t> The right to play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>
                          <a:latin typeface="Rockwell" panose="02060603020205020403" pitchFamily="18" charset="77"/>
                        </a:rPr>
                        <a:t> Informal atmosphere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>
                          <a:latin typeface="Rockwell" panose="02060603020205020403" pitchFamily="18" charset="77"/>
                        </a:rPr>
                        <a:t>  Use first names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>
                          <a:latin typeface="Rockwell" panose="02060603020205020403" pitchFamily="18" charset="77"/>
                        </a:rPr>
                        <a:t> Wife range of GCSEs and A-Level’s available and students don’t have to take any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US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989147"/>
                  </a:ext>
                </a:extLst>
              </a:tr>
              <a:tr h="2269987">
                <a:tc>
                  <a:txBody>
                    <a:bodyPr/>
                    <a:lstStyle/>
                    <a:p>
                      <a:r>
                        <a:rPr lang="en-US" dirty="0">
                          <a:latin typeface="Rockwell" panose="02060603020205020403" pitchFamily="18" charset="77"/>
                        </a:rPr>
                        <a:t>Home schooling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Rockwell" panose="02060603020205020403" pitchFamily="18" charset="77"/>
                      </a:endParaRPr>
                    </a:p>
                    <a:p>
                      <a:pPr lvl="0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This is when a child is educated at home by their parent of a tutor(s)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US" dirty="0">
                        <a:latin typeface="Rockwell" panose="02060603020205020403" pitchFamily="18" charset="77"/>
                      </a:endParaRPr>
                    </a:p>
                    <a:p>
                      <a:endParaRPr lang="en-US" dirty="0">
                        <a:latin typeface="Rockwell" panose="02060603020205020403" pitchFamily="18" charset="77"/>
                      </a:endParaRPr>
                    </a:p>
                    <a:p>
                      <a:endParaRPr lang="en-US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What are the advantages and disadvantages of home schooling?</a:t>
                      </a:r>
                    </a:p>
                    <a:p>
                      <a:pPr lvl="0"/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Advantages: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 Child receives one-to one lessons</a:t>
                      </a:r>
                    </a:p>
                    <a:p>
                      <a:pPr lvl="0"/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Disadvantages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77"/>
                          <a:ea typeface="+mn-ea"/>
                          <a:cs typeface="+mn-cs"/>
                        </a:rPr>
                        <a:t>: It can be costly</a:t>
                      </a:r>
                    </a:p>
                    <a:p>
                      <a:endParaRPr lang="en-US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222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6736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BBB4-7E69-D044-B90E-9E9E3332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414804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Rockwell" panose="02060603020205020403" pitchFamily="18" charset="77"/>
              </a:rPr>
              <a:t>The impact of education policies on educational achievement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89E8C-EBE9-E64E-BD95-880DF416C8F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4552"/>
            <a:ext cx="12192000" cy="109369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Line Callout 1 5">
            <a:extLst>
              <a:ext uri="{FF2B5EF4-FFF2-40B4-BE49-F238E27FC236}">
                <a16:creationId xmlns:a16="http://schemas.microsoft.com/office/drawing/2014/main" id="{AC30C63F-A7AB-4147-BE71-B3B0544B6F4E}"/>
              </a:ext>
            </a:extLst>
          </p:cNvPr>
          <p:cNvSpPr/>
          <p:nvPr/>
        </p:nvSpPr>
        <p:spPr>
          <a:xfrm>
            <a:off x="121024" y="1546412"/>
            <a:ext cx="2541495" cy="1129554"/>
          </a:xfrm>
          <a:prstGeom prst="borderCallout1">
            <a:avLst>
              <a:gd name="adj1" fmla="val 105871"/>
              <a:gd name="adj2" fmla="val 22884"/>
              <a:gd name="adj3" fmla="val 171136"/>
              <a:gd name="adj4" fmla="val 45265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>
                <a:solidFill>
                  <a:schemeClr val="tx1"/>
                </a:solidFill>
                <a:latin typeface="Rockwell" panose="02060603020205020403" pitchFamily="18" charset="77"/>
              </a:rPr>
              <a:t>1870 Education 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Rockwell" panose="02060603020205020403" pitchFamily="18" charset="77"/>
              </a:rPr>
              <a:t>Made a commitment to provide education nationally </a:t>
            </a:r>
          </a:p>
        </p:txBody>
      </p:sp>
      <p:sp>
        <p:nvSpPr>
          <p:cNvPr id="7" name="Line Callout 1 6">
            <a:extLst>
              <a:ext uri="{FF2B5EF4-FFF2-40B4-BE49-F238E27FC236}">
                <a16:creationId xmlns:a16="http://schemas.microsoft.com/office/drawing/2014/main" id="{574302CD-A9F8-2F44-8E62-0DB78265F809}"/>
              </a:ext>
            </a:extLst>
          </p:cNvPr>
          <p:cNvSpPr/>
          <p:nvPr/>
        </p:nvSpPr>
        <p:spPr>
          <a:xfrm>
            <a:off x="121025" y="4307542"/>
            <a:ext cx="3926540" cy="2440452"/>
          </a:xfrm>
          <a:prstGeom prst="borderCallout1">
            <a:avLst>
              <a:gd name="adj1" fmla="val -5463"/>
              <a:gd name="adj2" fmla="val 48613"/>
              <a:gd name="adj3" fmla="val -36879"/>
              <a:gd name="adj4" fmla="val 60362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  <a:latin typeface="Rockwell" panose="02060603020205020403" pitchFamily="18" charset="77"/>
              </a:rPr>
              <a:t>1944 Butler Act</a:t>
            </a:r>
          </a:p>
          <a:p>
            <a:pPr algn="ctr"/>
            <a:endParaRPr lang="en-US" b="1" u="sng" dirty="0">
              <a:solidFill>
                <a:schemeClr val="tx1"/>
              </a:solidFill>
              <a:latin typeface="Rockwell" panose="02060603020205020403" pitchFamily="18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Rockwell" panose="02060603020205020403" pitchFamily="18" charset="77"/>
              </a:rPr>
              <a:t>The 1944 Butler Education Act aimed to give all pupils an equal chance to improve their talents in a system of free, state-run education.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Rockwell" panose="02060603020205020403" pitchFamily="18" charset="77"/>
              </a:rPr>
              <a:t>Gave free education to all up to the age of 15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Rockwell" panose="02060603020205020403" pitchFamily="18" charset="77"/>
              </a:rPr>
              <a:t>It led to the </a:t>
            </a:r>
            <a:r>
              <a:rPr lang="en-GB" sz="1600" b="1" u="sng" dirty="0">
                <a:solidFill>
                  <a:schemeClr val="tx1"/>
                </a:solidFill>
                <a:latin typeface="Rockwell" panose="02060603020205020403" pitchFamily="18" charset="77"/>
              </a:rPr>
              <a:t>Tripartite</a:t>
            </a:r>
            <a:r>
              <a:rPr lang="en-GB" sz="1600" dirty="0">
                <a:solidFill>
                  <a:schemeClr val="tx1"/>
                </a:solidFill>
                <a:latin typeface="Rockwell" panose="02060603020205020403" pitchFamily="18" charset="77"/>
              </a:rPr>
              <a:t> system </a:t>
            </a:r>
          </a:p>
        </p:txBody>
      </p:sp>
      <p:sp>
        <p:nvSpPr>
          <p:cNvPr id="9" name="Line Callout 1 8">
            <a:extLst>
              <a:ext uri="{FF2B5EF4-FFF2-40B4-BE49-F238E27FC236}">
                <a16:creationId xmlns:a16="http://schemas.microsoft.com/office/drawing/2014/main" id="{C02D0BB4-7B7D-574D-98C1-AF640345D067}"/>
              </a:ext>
            </a:extLst>
          </p:cNvPr>
          <p:cNvSpPr/>
          <p:nvPr/>
        </p:nvSpPr>
        <p:spPr>
          <a:xfrm>
            <a:off x="2776816" y="416857"/>
            <a:ext cx="3623983" cy="2138083"/>
          </a:xfrm>
          <a:prstGeom prst="borderCallout1">
            <a:avLst>
              <a:gd name="adj1" fmla="val 105871"/>
              <a:gd name="adj2" fmla="val 22884"/>
              <a:gd name="adj3" fmla="val 132771"/>
              <a:gd name="adj4" fmla="val 39562"/>
            </a:avLst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GB" sz="1600" b="1" u="sng" dirty="0">
                <a:solidFill>
                  <a:schemeClr val="tx1"/>
                </a:solidFill>
                <a:latin typeface="Rockwell" panose="020606030202050204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1965 Comprehensive Act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Rockwell" panose="02060603020205020403" pitchFamily="18" charset="77"/>
              </a:rPr>
              <a:t>Schools ‘mixed’ with students from different back grounds – social barriers are broken down.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Rockwell" panose="02060603020205020403" pitchFamily="18" charset="77"/>
              </a:rPr>
              <a:t>Tripartite system was abolished.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endParaRPr lang="en-GB" sz="1600" b="1" u="sng" dirty="0">
              <a:solidFill>
                <a:schemeClr val="tx1"/>
              </a:solidFill>
              <a:latin typeface="Rockwell" panose="020606030202050204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Line Callout 1 9">
            <a:extLst>
              <a:ext uri="{FF2B5EF4-FFF2-40B4-BE49-F238E27FC236}">
                <a16:creationId xmlns:a16="http://schemas.microsoft.com/office/drawing/2014/main" id="{B140C64B-DA1D-284D-A35B-840FC6ED6F03}"/>
              </a:ext>
            </a:extLst>
          </p:cNvPr>
          <p:cNvSpPr/>
          <p:nvPr/>
        </p:nvSpPr>
        <p:spPr>
          <a:xfrm>
            <a:off x="4307543" y="4307542"/>
            <a:ext cx="3926540" cy="2440452"/>
          </a:xfrm>
          <a:prstGeom prst="borderCallout1">
            <a:avLst>
              <a:gd name="adj1" fmla="val -5463"/>
              <a:gd name="adj2" fmla="val 48613"/>
              <a:gd name="adj3" fmla="val -37430"/>
              <a:gd name="adj4" fmla="val 53170"/>
            </a:avLst>
          </a:prstGeom>
          <a:solidFill>
            <a:schemeClr val="bg1"/>
          </a:solidFill>
          <a:ln w="57150">
            <a:solidFill>
              <a:srgbClr val="C26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b="1" u="sng" dirty="0">
                <a:solidFill>
                  <a:schemeClr val="tx1"/>
                </a:solidFill>
                <a:latin typeface="Rockwell" panose="02060603020205020403" pitchFamily="18" charset="77"/>
              </a:rPr>
              <a:t>1988 Education reform Act</a:t>
            </a:r>
          </a:p>
          <a:p>
            <a:pPr lvl="0" algn="ctr"/>
            <a:endParaRPr lang="en-GB" sz="1400" b="1" u="sng" dirty="0">
              <a:solidFill>
                <a:schemeClr val="tx1"/>
              </a:solidFill>
              <a:latin typeface="Rockwell" panose="02060603020205020403" pitchFamily="18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Rockwell" panose="02060603020205020403" pitchFamily="18" charset="77"/>
              </a:rPr>
              <a:t>Parents now able to choose and compare schools- like a market, this lead to </a:t>
            </a:r>
            <a:r>
              <a:rPr lang="en-GB" sz="1400" b="1" dirty="0">
                <a:solidFill>
                  <a:schemeClr val="tx1"/>
                </a:solidFill>
                <a:latin typeface="Rockwell" panose="02060603020205020403" pitchFamily="18" charset="77"/>
              </a:rPr>
              <a:t>Parentocracy</a:t>
            </a:r>
            <a:r>
              <a:rPr lang="en-GB" sz="1400" dirty="0">
                <a:solidFill>
                  <a:schemeClr val="tx1"/>
                </a:solidFill>
                <a:latin typeface="Rockwell" panose="02060603020205020403" pitchFamily="18" charset="77"/>
              </a:rPr>
              <a:t> (ruled by parent)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Rockwell" panose="02060603020205020403" pitchFamily="18" charset="77"/>
              </a:rPr>
              <a:t>Introduction of the National Curriculum which ensured all students take the same subjects e.g. both genders must take Science, Maths and English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Rockwell" panose="02060603020205020403" pitchFamily="18" charset="77"/>
              </a:rPr>
              <a:t>Ofsted (introduced to keep an eye on schools) inspections</a:t>
            </a:r>
          </a:p>
        </p:txBody>
      </p:sp>
      <p:sp>
        <p:nvSpPr>
          <p:cNvPr id="11" name="Line Callout 1 10">
            <a:extLst>
              <a:ext uri="{FF2B5EF4-FFF2-40B4-BE49-F238E27FC236}">
                <a16:creationId xmlns:a16="http://schemas.microsoft.com/office/drawing/2014/main" id="{1A7B115B-15B3-4B4F-8C4E-218318164465}"/>
              </a:ext>
            </a:extLst>
          </p:cNvPr>
          <p:cNvSpPr/>
          <p:nvPr/>
        </p:nvSpPr>
        <p:spPr>
          <a:xfrm>
            <a:off x="6696635" y="416857"/>
            <a:ext cx="4545105" cy="2138083"/>
          </a:xfrm>
          <a:prstGeom prst="borderCallout1">
            <a:avLst>
              <a:gd name="adj1" fmla="val 103984"/>
              <a:gd name="adj2" fmla="val 43876"/>
              <a:gd name="adj3" fmla="val 130255"/>
              <a:gd name="adj4" fmla="val 47238"/>
            </a:avLst>
          </a:prstGeom>
          <a:solidFill>
            <a:schemeClr val="bg1"/>
          </a:solidFill>
          <a:ln w="57150">
            <a:solidFill>
              <a:srgbClr val="188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b="1" u="sng" dirty="0">
                <a:solidFill>
                  <a:schemeClr val="tx1"/>
                </a:solidFill>
                <a:latin typeface="Rockwell" panose="02060603020205020403" pitchFamily="18" charset="77"/>
              </a:rPr>
              <a:t>1997 under New Labour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Rockwell" panose="02060603020205020403" pitchFamily="18" charset="77"/>
              </a:rPr>
              <a:t>Aims: Raising standards, reducing inequality and promoting diversity and choice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Rockwell" panose="02060603020205020403" pitchFamily="18" charset="77"/>
              </a:rPr>
              <a:t>Introduction of EMA (Education Maintenance Allowance) to help students stay on to 18 </a:t>
            </a:r>
          </a:p>
        </p:txBody>
      </p:sp>
      <p:sp>
        <p:nvSpPr>
          <p:cNvPr id="12" name="Line Callout 1 11">
            <a:extLst>
              <a:ext uri="{FF2B5EF4-FFF2-40B4-BE49-F238E27FC236}">
                <a16:creationId xmlns:a16="http://schemas.microsoft.com/office/drawing/2014/main" id="{273EC3A9-B448-0243-8C45-83A2AB07F122}"/>
              </a:ext>
            </a:extLst>
          </p:cNvPr>
          <p:cNvSpPr/>
          <p:nvPr/>
        </p:nvSpPr>
        <p:spPr>
          <a:xfrm>
            <a:off x="8494061" y="4307542"/>
            <a:ext cx="3514163" cy="2440452"/>
          </a:xfrm>
          <a:prstGeom prst="borderCallout1">
            <a:avLst>
              <a:gd name="adj1" fmla="val -7116"/>
              <a:gd name="adj2" fmla="val 56266"/>
              <a:gd name="adj3" fmla="val -36328"/>
              <a:gd name="adj4" fmla="val 65336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b="1" u="sng" dirty="0">
                <a:solidFill>
                  <a:schemeClr val="tx1"/>
                </a:solidFill>
                <a:latin typeface="Rockwell" panose="02060603020205020403" pitchFamily="18" charset="77"/>
              </a:rPr>
              <a:t>Various changes from 2010 onwards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Rockwell" panose="02060603020205020403" pitchFamily="18" charset="77"/>
              </a:rPr>
              <a:t>Introduction of the Pupil Premium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Rockwell" panose="02060603020205020403" pitchFamily="18" charset="77"/>
              </a:rPr>
              <a:t>Increased university fees beginning 2012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Rockwell" panose="02060603020205020403" pitchFamily="18" charset="77"/>
              </a:rPr>
              <a:t>The end of EMA </a:t>
            </a:r>
          </a:p>
          <a:p>
            <a:pPr algn="ctr"/>
            <a:endParaRPr lang="en-US" dirty="0">
              <a:solidFill>
                <a:schemeClr val="tx1"/>
              </a:solidFill>
              <a:latin typeface="Rockwell" panose="02060603020205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41946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D7DD5127063A4EA4025D825D042085" ma:contentTypeVersion="17" ma:contentTypeDescription="Create a new document." ma:contentTypeScope="" ma:versionID="551514a9fd7b80e23b96c3fe148c13d3">
  <xsd:schema xmlns:xsd="http://www.w3.org/2001/XMLSchema" xmlns:xs="http://www.w3.org/2001/XMLSchema" xmlns:p="http://schemas.microsoft.com/office/2006/metadata/properties" xmlns:ns2="a9f5b13c-f1e8-4fb3-894d-383b6fee7b38" xmlns:ns3="9974d3e3-2d73-451e-850c-9bbf43ff38f1" targetNamespace="http://schemas.microsoft.com/office/2006/metadata/properties" ma:root="true" ma:fieldsID="470e39ede84320bb2f18c2d8bd7e3c15" ns2:_="" ns3:_="">
    <xsd:import namespace="a9f5b13c-f1e8-4fb3-894d-383b6fee7b38"/>
    <xsd:import namespace="9974d3e3-2d73-451e-850c-9bbf43ff38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f5b13c-f1e8-4fb3-894d-383b6fee7b3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df632fc-22da-433e-b582-4139bd569000}" ma:internalName="TaxCatchAll" ma:showField="CatchAllData" ma:web="a9f5b13c-f1e8-4fb3-894d-383b6fee7b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4d3e3-2d73-451e-850c-9bbf43ff38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d00919d-4c7a-4494-8215-d0b3e90dbc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74d3e3-2d73-451e-850c-9bbf43ff38f1">
      <Terms xmlns="http://schemas.microsoft.com/office/infopath/2007/PartnerControls"/>
    </lcf76f155ced4ddcb4097134ff3c332f>
    <TaxCatchAll xmlns="a9f5b13c-f1e8-4fb3-894d-383b6fee7b38" xsi:nil="true"/>
  </documentManagement>
</p:properties>
</file>

<file path=customXml/itemProps1.xml><?xml version="1.0" encoding="utf-8"?>
<ds:datastoreItem xmlns:ds="http://schemas.openxmlformats.org/officeDocument/2006/customXml" ds:itemID="{6F88FBAA-5E55-4A1B-B068-81C420D23E13}"/>
</file>

<file path=customXml/itemProps2.xml><?xml version="1.0" encoding="utf-8"?>
<ds:datastoreItem xmlns:ds="http://schemas.openxmlformats.org/officeDocument/2006/customXml" ds:itemID="{E9422858-313F-4F64-A0E2-5E1370445A12}"/>
</file>

<file path=customXml/itemProps3.xml><?xml version="1.0" encoding="utf-8"?>
<ds:datastoreItem xmlns:ds="http://schemas.openxmlformats.org/officeDocument/2006/customXml" ds:itemID="{7C0C99A1-4F66-4BFD-AD44-0C570D47889C}"/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3098</Words>
  <Application>Microsoft Macintosh PowerPoint</Application>
  <PresentationFormat>Widescreen</PresentationFormat>
  <Paragraphs>374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Rockwell</vt:lpstr>
      <vt:lpstr>Times New Roman</vt:lpstr>
      <vt:lpstr>Wingdings</vt:lpstr>
      <vt:lpstr>Office Theme</vt:lpstr>
      <vt:lpstr>PowerPoint Presentation</vt:lpstr>
      <vt:lpstr>PowerPoint Presentation</vt:lpstr>
      <vt:lpstr>Roles and functions of education</vt:lpstr>
      <vt:lpstr>PowerPoint Presentation</vt:lpstr>
      <vt:lpstr>Functionalist: Functions of the family</vt:lpstr>
      <vt:lpstr>Parsons 1961</vt:lpstr>
      <vt:lpstr>Different types of school</vt:lpstr>
      <vt:lpstr>Alternative forms of education</vt:lpstr>
      <vt:lpstr>The impact of education policies on educational achievement</vt:lpstr>
      <vt:lpstr>Ball, Bowe and Gerwitz 1994</vt:lpstr>
      <vt:lpstr>The relationship between education and capitalism</vt:lpstr>
      <vt:lpstr>The relationship between education and capitalism</vt:lpstr>
      <vt:lpstr>Bowles and Gintis 1976 </vt:lpstr>
      <vt:lpstr>Educational achievement</vt:lpstr>
      <vt:lpstr>PowerPoint Presentation</vt:lpstr>
      <vt:lpstr>Educational achievement</vt:lpstr>
      <vt:lpstr>Social class and educational achievement: evidence</vt:lpstr>
      <vt:lpstr>Social class and educational achievement: External factors</vt:lpstr>
      <vt:lpstr>Social class and educational achievement: Internal factors</vt:lpstr>
      <vt:lpstr>Gender and educational achievement: evidence</vt:lpstr>
      <vt:lpstr>Gender and educational achievement: External factors</vt:lpstr>
      <vt:lpstr>Gender and educational achievement: Internal factors</vt:lpstr>
      <vt:lpstr>Ethnicity and educational achievement: evidence</vt:lpstr>
      <vt:lpstr>Ethnicity and educational achievement: External factors</vt:lpstr>
      <vt:lpstr>Ethnicity and educational achievement: Internal factors</vt:lpstr>
      <vt:lpstr>Processes within schools</vt:lpstr>
      <vt:lpstr>PowerPoint Presentation</vt:lpstr>
      <vt:lpstr>Processes within schools</vt:lpstr>
      <vt:lpstr>Ball, SJ 1981</vt:lpstr>
      <vt:lpstr>Paul Willis 1976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Tsannos</dc:creator>
  <cp:lastModifiedBy>Chris Tsannos</cp:lastModifiedBy>
  <cp:revision>10</cp:revision>
  <dcterms:created xsi:type="dcterms:W3CDTF">2019-05-15T19:33:23Z</dcterms:created>
  <dcterms:modified xsi:type="dcterms:W3CDTF">2020-05-31T11:58:50Z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0x010100C0D7DD5127063A4EA4025D825D042085</vt:lpwstr>
  </property>
</Properties>
</file>