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xw+Nx3XA6U+gEsIzoNTo0Jko/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3B62E-3769-498B-B926-465C97DF0CC6}">
  <a:tblStyle styleId="{28A3B62E-3769-498B-B926-465C97DF0CC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8DF14A0-7D00-47B2-8886-1EBBC6B7E26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73"/>
    <p:restoredTop sz="94671"/>
  </p:normalViewPr>
  <p:slideViewPr>
    <p:cSldViewPr snapToGrid="0" snapToObjects="1">
      <p:cViewPr varScale="1">
        <p:scale>
          <a:sx n="104" d="100"/>
          <a:sy n="104" d="100"/>
        </p:scale>
        <p:origin x="7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6" name="Google Shape;46;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7918530" y="0"/>
            <a:ext cx="4273470" cy="2848980"/>
          </a:xfrm>
          <a:prstGeom prst="rect">
            <a:avLst/>
          </a:prstGeom>
          <a:noFill/>
          <a:ln>
            <a:noFill/>
          </a:ln>
        </p:spPr>
      </p:pic>
      <p:pic>
        <p:nvPicPr>
          <p:cNvPr id="89" name="Google Shape;89;p1"/>
          <p:cNvPicPr preferRelativeResize="0"/>
          <p:nvPr/>
        </p:nvPicPr>
        <p:blipFill rotWithShape="1">
          <a:blip r:embed="rId4">
            <a:alphaModFix/>
          </a:blip>
          <a:srcRect/>
          <a:stretch/>
        </p:blipFill>
        <p:spPr>
          <a:xfrm>
            <a:off x="115104" y="0"/>
            <a:ext cx="3414532" cy="3414532"/>
          </a:xfrm>
          <a:prstGeom prst="rect">
            <a:avLst/>
          </a:prstGeom>
          <a:noFill/>
          <a:ln>
            <a:noFill/>
          </a:ln>
        </p:spPr>
      </p:pic>
      <p:pic>
        <p:nvPicPr>
          <p:cNvPr id="90" name="Google Shape;90;p1"/>
          <p:cNvPicPr preferRelativeResize="0"/>
          <p:nvPr/>
        </p:nvPicPr>
        <p:blipFill rotWithShape="1">
          <a:blip r:embed="rId5">
            <a:alphaModFix/>
          </a:blip>
          <a:srcRect/>
          <a:stretch/>
        </p:blipFill>
        <p:spPr>
          <a:xfrm>
            <a:off x="-45493" y="0"/>
            <a:ext cx="12282986" cy="6858000"/>
          </a:xfrm>
          <a:prstGeom prst="rect">
            <a:avLst/>
          </a:prstGeom>
          <a:noFill/>
          <a:ln>
            <a:noFill/>
          </a:ln>
        </p:spPr>
      </p:pic>
      <p:sp>
        <p:nvSpPr>
          <p:cNvPr id="91" name="Google Shape;91;p1"/>
          <p:cNvSpPr txBox="1"/>
          <p:nvPr/>
        </p:nvSpPr>
        <p:spPr>
          <a:xfrm>
            <a:off x="3443468" y="2981957"/>
            <a:ext cx="5305063" cy="894085"/>
          </a:xfrm>
          <a:prstGeom prst="rect">
            <a:avLst/>
          </a:prstGeom>
          <a:solidFill>
            <a:schemeClr val="lt1"/>
          </a:solidFill>
          <a:ln>
            <a:noFill/>
          </a:ln>
        </p:spPr>
        <p:txBody>
          <a:bodyPr spcFirstLastPara="1" wrap="square" lIns="91425" tIns="45700" rIns="91425" bIns="45700" anchor="b" anchorCtr="0">
            <a:normAutofit/>
          </a:bodyPr>
          <a:lstStyle/>
          <a:p>
            <a:pPr marL="0" marR="0" lvl="0" indent="0" algn="ctr" rtl="0">
              <a:lnSpc>
                <a:spcPct val="70000"/>
              </a:lnSpc>
              <a:spcBef>
                <a:spcPts val="0"/>
              </a:spcBef>
              <a:spcAft>
                <a:spcPts val="0"/>
              </a:spcAft>
              <a:buClr>
                <a:schemeClr val="dk1"/>
              </a:buClr>
              <a:buSzPts val="3600"/>
              <a:buFont typeface="Rockwell"/>
              <a:buNone/>
            </a:pPr>
            <a:r>
              <a:rPr lang="en-GB" sz="3600" b="0" i="0" u="none" strike="noStrike" cap="none">
                <a:solidFill>
                  <a:schemeClr val="dk1"/>
                </a:solidFill>
                <a:latin typeface="Rockwell"/>
                <a:ea typeface="Rockwell"/>
                <a:cs typeface="Rockwell"/>
                <a:sym typeface="Rockwell"/>
              </a:rPr>
              <a:t>Paper 1: The sociology of Families</a:t>
            </a:r>
            <a:endParaRPr/>
          </a:p>
        </p:txBody>
      </p:sp>
      <p:pic>
        <p:nvPicPr>
          <p:cNvPr id="92" name="Google Shape;92;p1"/>
          <p:cNvPicPr preferRelativeResize="0"/>
          <p:nvPr/>
        </p:nvPicPr>
        <p:blipFill rotWithShape="1">
          <a:blip r:embed="rId6">
            <a:alphaModFix/>
          </a:blip>
          <a:srcRect/>
          <a:stretch/>
        </p:blipFill>
        <p:spPr>
          <a:xfrm>
            <a:off x="552370" y="942050"/>
            <a:ext cx="1270000" cy="1270000"/>
          </a:xfrm>
          <a:prstGeom prst="rect">
            <a:avLst/>
          </a:prstGeom>
          <a:noFill/>
          <a:ln>
            <a:noFill/>
          </a:ln>
        </p:spPr>
      </p:pic>
      <p:sp>
        <p:nvSpPr>
          <p:cNvPr id="93" name="Google Shape;93;p1"/>
          <p:cNvSpPr txBox="1"/>
          <p:nvPr/>
        </p:nvSpPr>
        <p:spPr>
          <a:xfrm>
            <a:off x="10382491" y="6521882"/>
            <a:ext cx="1809509" cy="336118"/>
          </a:xfrm>
          <a:prstGeom prst="rect">
            <a:avLst/>
          </a:prstGeom>
          <a:solidFill>
            <a:schemeClr val="lt1"/>
          </a:solidFill>
          <a:ln>
            <a:noFill/>
          </a:ln>
        </p:spPr>
        <p:txBody>
          <a:bodyPr spcFirstLastPara="1" wrap="square" lIns="91425" tIns="45700" rIns="91425" bIns="45700" anchor="b" anchorCtr="0">
            <a:normAutofit/>
          </a:bodyPr>
          <a:lstStyle/>
          <a:p>
            <a:pPr marL="0" marR="0" lvl="0" indent="0" algn="ctr" rtl="0">
              <a:lnSpc>
                <a:spcPct val="70000"/>
              </a:lnSpc>
              <a:spcBef>
                <a:spcPts val="0"/>
              </a:spcBef>
              <a:spcAft>
                <a:spcPts val="0"/>
              </a:spcAft>
              <a:buClr>
                <a:schemeClr val="dk1"/>
              </a:buClr>
              <a:buSzPts val="2160"/>
              <a:buFont typeface="Rockwell"/>
              <a:buNone/>
            </a:pPr>
            <a:r>
              <a:rPr lang="en-GB" sz="2160" b="0" i="0" u="none" strike="noStrike" cap="none">
                <a:solidFill>
                  <a:schemeClr val="dk1"/>
                </a:solidFill>
                <a:latin typeface="Rockwell"/>
                <a:ea typeface="Rockwell"/>
                <a:cs typeface="Rockwell"/>
                <a:sym typeface="Rockwell"/>
              </a:rPr>
              <a:t>Mr. Tsannos</a:t>
            </a:r>
            <a:endParaRPr/>
          </a:p>
        </p:txBody>
      </p:sp>
      <p:sp>
        <p:nvSpPr>
          <p:cNvPr id="94" name="Google Shape;94;p1"/>
          <p:cNvSpPr txBox="1"/>
          <p:nvPr/>
        </p:nvSpPr>
        <p:spPr>
          <a:xfrm>
            <a:off x="1" y="5963915"/>
            <a:ext cx="1822370" cy="894085"/>
          </a:xfrm>
          <a:prstGeom prst="rect">
            <a:avLst/>
          </a:prstGeom>
          <a:solidFill>
            <a:schemeClr val="lt1"/>
          </a:solidFill>
          <a:ln>
            <a:noFill/>
          </a:ln>
        </p:spPr>
        <p:txBody>
          <a:bodyPr spcFirstLastPara="1" wrap="square" lIns="91425" tIns="45700" rIns="91425" bIns="45700" anchor="b" anchorCtr="0">
            <a:normAutofit/>
          </a:bodyPr>
          <a:lstStyle/>
          <a:p>
            <a:pPr marL="0" marR="0" lvl="0" indent="0" algn="l" rtl="0">
              <a:lnSpc>
                <a:spcPct val="70000"/>
              </a:lnSpc>
              <a:spcBef>
                <a:spcPts val="0"/>
              </a:spcBef>
              <a:spcAft>
                <a:spcPts val="0"/>
              </a:spcAft>
              <a:buClr>
                <a:schemeClr val="dk1"/>
              </a:buClr>
              <a:buSzPts val="1500"/>
              <a:buFont typeface="Rockwell"/>
              <a:buNone/>
            </a:pPr>
            <a:r>
              <a:rPr lang="en-GB" sz="1500" b="1" i="0" u="sng" strike="noStrike" cap="none">
                <a:solidFill>
                  <a:schemeClr val="dk1"/>
                </a:solidFill>
                <a:latin typeface="Rockwell"/>
                <a:ea typeface="Rockwell"/>
                <a:cs typeface="Rockwell"/>
                <a:sym typeface="Rockwell"/>
              </a:rPr>
              <a:t>Date of exam:</a:t>
            </a:r>
            <a:endParaRPr/>
          </a:p>
          <a:p>
            <a:pPr marL="0" marR="0" lvl="0" indent="0" algn="l" rtl="0">
              <a:lnSpc>
                <a:spcPct val="70000"/>
              </a:lnSpc>
              <a:spcBef>
                <a:spcPts val="0"/>
              </a:spcBef>
              <a:spcAft>
                <a:spcPts val="0"/>
              </a:spcAft>
              <a:buClr>
                <a:schemeClr val="dk1"/>
              </a:buClr>
              <a:buSzPts val="1500"/>
              <a:buFont typeface="Rockwell"/>
              <a:buNone/>
            </a:pPr>
            <a:r>
              <a:rPr lang="en-GB" sz="1500" b="1" i="0" u="none" strike="noStrike" cap="none">
                <a:solidFill>
                  <a:schemeClr val="dk1"/>
                </a:solidFill>
                <a:latin typeface="Rockwell"/>
                <a:ea typeface="Rockwell"/>
                <a:cs typeface="Rockwell"/>
                <a:sym typeface="Rockwell"/>
              </a:rPr>
              <a:t>20 May 2019</a:t>
            </a:r>
            <a:endParaRPr/>
          </a:p>
          <a:p>
            <a:pPr marL="0" marR="0" lvl="0" indent="0" algn="l" rtl="0">
              <a:lnSpc>
                <a:spcPct val="70000"/>
              </a:lnSpc>
              <a:spcBef>
                <a:spcPts val="0"/>
              </a:spcBef>
              <a:spcAft>
                <a:spcPts val="0"/>
              </a:spcAft>
              <a:buClr>
                <a:schemeClr val="dk1"/>
              </a:buClr>
              <a:buSzPts val="1500"/>
              <a:buFont typeface="Rockwell"/>
              <a:buNone/>
            </a:pPr>
            <a:r>
              <a:rPr lang="en-GB" sz="1500" b="0" i="0" u="none" strike="noStrike" cap="none">
                <a:solidFill>
                  <a:schemeClr val="dk1"/>
                </a:solidFill>
                <a:latin typeface="Rockwell"/>
                <a:ea typeface="Rockwell"/>
                <a:cs typeface="Rockwell"/>
                <a:sym typeface="Rockwell"/>
              </a:rPr>
              <a:t>Sociology</a:t>
            </a:r>
            <a:br>
              <a:rPr lang="en-GB" sz="1500" b="0" i="0" u="none" strike="noStrike" cap="none">
                <a:solidFill>
                  <a:schemeClr val="dk1"/>
                </a:solidFill>
                <a:latin typeface="Rockwell"/>
                <a:ea typeface="Rockwell"/>
                <a:cs typeface="Rockwell"/>
                <a:sym typeface="Rockwell"/>
              </a:rPr>
            </a:br>
            <a:r>
              <a:rPr lang="en-GB" sz="1500" b="0" i="0" u="none" strike="noStrike" cap="none">
                <a:solidFill>
                  <a:schemeClr val="dk1"/>
                </a:solidFill>
                <a:latin typeface="Rockwell"/>
                <a:ea typeface="Rockwell"/>
                <a:cs typeface="Rockwell"/>
                <a:sym typeface="Rockwell"/>
              </a:rPr>
              <a:t>Start time: pm</a:t>
            </a:r>
            <a:br>
              <a:rPr lang="en-GB" sz="1500" b="0" i="0" u="none" strike="noStrike" cap="none">
                <a:solidFill>
                  <a:schemeClr val="dk1"/>
                </a:solidFill>
                <a:latin typeface="Rockwell"/>
                <a:ea typeface="Rockwell"/>
                <a:cs typeface="Rockwell"/>
                <a:sym typeface="Rockwell"/>
              </a:rPr>
            </a:br>
            <a:r>
              <a:rPr lang="en-GB" sz="1500" b="0" i="0" u="none" strike="noStrike" cap="none">
                <a:solidFill>
                  <a:schemeClr val="dk1"/>
                </a:solidFill>
                <a:latin typeface="Rockwell"/>
                <a:ea typeface="Rockwell"/>
                <a:cs typeface="Rockwell"/>
                <a:sym typeface="Rockwell"/>
              </a:rPr>
              <a:t>Duration: 1h 45m</a:t>
            </a:r>
            <a:endParaRPr/>
          </a:p>
        </p:txBody>
      </p:sp>
      <p:sp>
        <p:nvSpPr>
          <p:cNvPr id="95" name="Google Shape;95;p1"/>
          <p:cNvSpPr txBox="1"/>
          <p:nvPr/>
        </p:nvSpPr>
        <p:spPr>
          <a:xfrm>
            <a:off x="3529636" y="6308203"/>
            <a:ext cx="5305063" cy="549797"/>
          </a:xfrm>
          <a:prstGeom prst="rect">
            <a:avLst/>
          </a:prstGeom>
          <a:solidFill>
            <a:schemeClr val="lt1"/>
          </a:solidFill>
          <a:ln>
            <a:noFill/>
          </a:ln>
        </p:spPr>
        <p:txBody>
          <a:bodyPr spcFirstLastPara="1" wrap="square" lIns="91425" tIns="45700" rIns="91425" bIns="45700" anchor="b" anchorCtr="0">
            <a:normAutofit/>
          </a:bodyPr>
          <a:lstStyle/>
          <a:p>
            <a:pPr marL="0" marR="0" lvl="0" indent="0" algn="l" rtl="0">
              <a:lnSpc>
                <a:spcPct val="80000"/>
              </a:lnSpc>
              <a:spcBef>
                <a:spcPts val="0"/>
              </a:spcBef>
              <a:spcAft>
                <a:spcPts val="0"/>
              </a:spcAft>
              <a:buClr>
                <a:schemeClr val="dk1"/>
              </a:buClr>
              <a:buSzPts val="3509"/>
              <a:buFont typeface="Rockwell"/>
              <a:buNone/>
            </a:pPr>
            <a:r>
              <a:rPr lang="en-GB" sz="3509" b="0" i="0" u="none" strike="noStrike" cap="none">
                <a:solidFill>
                  <a:schemeClr val="dk1"/>
                </a:solidFill>
                <a:latin typeface="Rockwell"/>
                <a:ea typeface="Rockwell"/>
                <a:cs typeface="Rockwell"/>
                <a:sym typeface="Rockwell"/>
              </a:rPr>
              <a:t>Name:</a:t>
            </a:r>
            <a:endParaRPr/>
          </a:p>
        </p:txBody>
      </p:sp>
      <p:sp>
        <p:nvSpPr>
          <p:cNvPr id="96" name="Google Shape;96;p1"/>
          <p:cNvSpPr txBox="1"/>
          <p:nvPr/>
        </p:nvSpPr>
        <p:spPr>
          <a:xfrm>
            <a:off x="1" y="4912548"/>
            <a:ext cx="1822370" cy="894085"/>
          </a:xfrm>
          <a:prstGeom prst="rect">
            <a:avLst/>
          </a:prstGeom>
          <a:solidFill>
            <a:schemeClr val="lt1"/>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2800"/>
              <a:buFont typeface="Rockwell"/>
              <a:buNone/>
            </a:pPr>
            <a:r>
              <a:rPr lang="en-GB" sz="2800" b="1" i="0" u="sng" strike="noStrike" cap="none">
                <a:solidFill>
                  <a:schemeClr val="dk1"/>
                </a:solidFill>
                <a:latin typeface="Rockwell"/>
                <a:ea typeface="Rockwell"/>
                <a:cs typeface="Rockwell"/>
                <a:sym typeface="Rockwell"/>
              </a:rPr>
              <a:t>EX:</a:t>
            </a:r>
            <a:endParaRPr/>
          </a:p>
          <a:p>
            <a:pPr marL="0" marR="0" lvl="0" indent="0" algn="l" rtl="0">
              <a:lnSpc>
                <a:spcPct val="90000"/>
              </a:lnSpc>
              <a:spcBef>
                <a:spcPts val="0"/>
              </a:spcBef>
              <a:spcAft>
                <a:spcPts val="0"/>
              </a:spcAft>
              <a:buClr>
                <a:schemeClr val="dk1"/>
              </a:buClr>
              <a:buSzPts val="2800"/>
              <a:buFont typeface="Rockwell"/>
              <a:buNone/>
            </a:pPr>
            <a:r>
              <a:rPr lang="en-GB" sz="2800" b="1" i="0" u="sng" strike="noStrike" cap="none">
                <a:solidFill>
                  <a:schemeClr val="dk1"/>
                </a:solidFill>
                <a:latin typeface="Rockwell"/>
                <a:ea typeface="Rockwell"/>
                <a:cs typeface="Rockwell"/>
                <a:sym typeface="Rockwell"/>
              </a:rPr>
              <a:t>TG:</a:t>
            </a:r>
            <a:endParaRPr sz="2800" b="0" i="0" u="none" strike="noStrike" cap="none">
              <a:solidFill>
                <a:schemeClr val="dk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Different family forms</a:t>
            </a:r>
            <a:endParaRPr/>
          </a:p>
        </p:txBody>
      </p:sp>
      <p:graphicFrame>
        <p:nvGraphicFramePr>
          <p:cNvPr id="184" name="Google Shape;184;p10"/>
          <p:cNvGraphicFramePr/>
          <p:nvPr/>
        </p:nvGraphicFramePr>
        <p:xfrm>
          <a:off x="0" y="1076127"/>
          <a:ext cx="12192000" cy="5628310"/>
        </p:xfrm>
        <a:graphic>
          <a:graphicData uri="http://schemas.openxmlformats.org/drawingml/2006/table">
            <a:tbl>
              <a:tblPr firstRow="1" bandRow="1">
                <a:noFill/>
                <a:tableStyleId>{28A3B62E-3769-498B-B926-465C97DF0CC6}</a:tableStyleId>
              </a:tblPr>
              <a:tblGrid>
                <a:gridCol w="3297325">
                  <a:extLst>
                    <a:ext uri="{9D8B030D-6E8A-4147-A177-3AD203B41FA5}">
                      <a16:colId xmlns:a16="http://schemas.microsoft.com/office/drawing/2014/main" val="20000"/>
                    </a:ext>
                  </a:extLst>
                </a:gridCol>
                <a:gridCol w="8894675">
                  <a:extLst>
                    <a:ext uri="{9D8B030D-6E8A-4147-A177-3AD203B41FA5}">
                      <a16:colId xmlns:a16="http://schemas.microsoft.com/office/drawing/2014/main" val="20001"/>
                    </a:ext>
                  </a:extLst>
                </a:gridCol>
              </a:tblGrid>
              <a:tr h="1055400">
                <a:tc>
                  <a:txBody>
                    <a:bodyPr/>
                    <a:lstStyle/>
                    <a:p>
                      <a:pPr marL="0" marR="0" lvl="0" indent="0" algn="ctr" rtl="0">
                        <a:spcBef>
                          <a:spcPts val="0"/>
                        </a:spcBef>
                        <a:spcAft>
                          <a:spcPts val="0"/>
                        </a:spcAft>
                        <a:buNone/>
                      </a:pPr>
                      <a:r>
                        <a:rPr lang="en-GB" sz="3200" u="none" strike="noStrike" cap="none">
                          <a:latin typeface="Rockwell"/>
                          <a:ea typeface="Rockwell"/>
                          <a:cs typeface="Rockwell"/>
                          <a:sym typeface="Rockwell"/>
                        </a:rPr>
                        <a:t>Types of Families</a:t>
                      </a:r>
                      <a:endParaRPr/>
                    </a:p>
                  </a:txBody>
                  <a:tcPr marL="91450" marR="91450" marT="45725" marB="45725"/>
                </a:tc>
                <a:tc>
                  <a:txBody>
                    <a:bodyPr/>
                    <a:lstStyle/>
                    <a:p>
                      <a:pPr marL="0" marR="0" lvl="0" indent="0" algn="ctr" rtl="0">
                        <a:spcBef>
                          <a:spcPts val="0"/>
                        </a:spcBef>
                        <a:spcAft>
                          <a:spcPts val="0"/>
                        </a:spcAft>
                        <a:buNone/>
                      </a:pPr>
                      <a:r>
                        <a:rPr lang="en-GB" sz="3200" u="none" strike="noStrike" cap="none">
                          <a:latin typeface="Rockwell"/>
                          <a:ea typeface="Rockwell"/>
                          <a:cs typeface="Rockwell"/>
                          <a:sym typeface="Rockwell"/>
                        </a:rPr>
                        <a:t>Description</a:t>
                      </a:r>
                      <a:endParaRPr/>
                    </a:p>
                  </a:txBody>
                  <a:tcPr marL="91450" marR="91450" marT="45725" marB="45725"/>
                </a:tc>
                <a:extLst>
                  <a:ext uri="{0D108BD9-81ED-4DB2-BD59-A6C34878D82A}">
                    <a16:rowId xmlns:a16="http://schemas.microsoft.com/office/drawing/2014/main" val="10000"/>
                  </a:ext>
                </a:extLst>
              </a:tr>
              <a:tr h="877025">
                <a:tc>
                  <a:txBody>
                    <a:bodyPr/>
                    <a:lstStyle/>
                    <a:p>
                      <a:pPr marL="0" marR="0" lvl="0" indent="0" algn="l" rtl="0">
                        <a:spcBef>
                          <a:spcPts val="0"/>
                        </a:spcBef>
                        <a:spcAft>
                          <a:spcPts val="0"/>
                        </a:spcAft>
                        <a:buNone/>
                      </a:pPr>
                      <a:r>
                        <a:rPr lang="en-GB" sz="1800" u="none" strike="noStrike" cap="none">
                          <a:latin typeface="Rockwell"/>
                          <a:ea typeface="Rockwell"/>
                          <a:cs typeface="Rockwell"/>
                          <a:sym typeface="Rockwell"/>
                        </a:rPr>
                        <a:t>Nuclear family </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 family group consisting of parents and their children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It contains two generations and family members live together</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Also, known as the </a:t>
                      </a:r>
                      <a:r>
                        <a:rPr lang="en-GB" sz="1800" b="1">
                          <a:solidFill>
                            <a:schemeClr val="dk1"/>
                          </a:solidFill>
                          <a:latin typeface="Calibri"/>
                          <a:ea typeface="Calibri"/>
                          <a:cs typeface="Calibri"/>
                          <a:sym typeface="Calibri"/>
                        </a:rPr>
                        <a:t>cereal packet family</a:t>
                      </a:r>
                      <a:endParaRPr sz="18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613925">
                <a:tc>
                  <a:txBody>
                    <a:bodyPr/>
                    <a:lstStyle/>
                    <a:p>
                      <a:pPr marL="0" marR="0" lvl="0" indent="0" algn="l" rtl="0">
                        <a:spcBef>
                          <a:spcPts val="0"/>
                        </a:spcBef>
                        <a:spcAft>
                          <a:spcPts val="0"/>
                        </a:spcAft>
                        <a:buNone/>
                      </a:pPr>
                      <a:r>
                        <a:rPr lang="en-GB" sz="1800">
                          <a:latin typeface="Rockwell"/>
                          <a:ea typeface="Rockwell"/>
                          <a:cs typeface="Rockwell"/>
                          <a:sym typeface="Rockwell"/>
                        </a:rPr>
                        <a:t>Extended family</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This consists of children and other more distant relatives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For example, grandparents, aunts and uncles</a:t>
                      </a:r>
                      <a:endParaRPr/>
                    </a:p>
                  </a:txBody>
                  <a:tcPr marL="91450" marR="91450" marT="45725" marB="45725"/>
                </a:tc>
                <a:extLst>
                  <a:ext uri="{0D108BD9-81ED-4DB2-BD59-A6C34878D82A}">
                    <a16:rowId xmlns:a16="http://schemas.microsoft.com/office/drawing/2014/main" val="10002"/>
                  </a:ext>
                </a:extLst>
              </a:tr>
              <a:tr h="877025">
                <a:tc>
                  <a:txBody>
                    <a:bodyPr/>
                    <a:lstStyle/>
                    <a:p>
                      <a:pPr marL="0" marR="0" lvl="0" indent="0" algn="l" rtl="0">
                        <a:spcBef>
                          <a:spcPts val="0"/>
                        </a:spcBef>
                        <a:spcAft>
                          <a:spcPts val="0"/>
                        </a:spcAft>
                        <a:buNone/>
                      </a:pPr>
                      <a:r>
                        <a:rPr lang="en-GB" sz="1800">
                          <a:latin typeface="Rockwell"/>
                          <a:ea typeface="Rockwell"/>
                          <a:cs typeface="Rockwell"/>
                          <a:sym typeface="Rockwell"/>
                        </a:rPr>
                        <a:t>Reconstituted (blended) family</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This is when two adults with children from previous relationships remarry (or cohabit) to form a new family</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This is also called a </a:t>
                      </a:r>
                      <a:r>
                        <a:rPr lang="en-GB" sz="1800" b="1">
                          <a:solidFill>
                            <a:schemeClr val="dk1"/>
                          </a:solidFill>
                          <a:latin typeface="Calibri"/>
                          <a:ea typeface="Calibri"/>
                          <a:cs typeface="Calibri"/>
                          <a:sym typeface="Calibri"/>
                        </a:rPr>
                        <a:t>blended family</a:t>
                      </a:r>
                      <a:endParaRPr sz="18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613925">
                <a:tc>
                  <a:txBody>
                    <a:bodyPr/>
                    <a:lstStyle/>
                    <a:p>
                      <a:pPr marL="0" marR="0" lvl="0" indent="0" algn="l" rtl="0">
                        <a:spcBef>
                          <a:spcPts val="0"/>
                        </a:spcBef>
                        <a:spcAft>
                          <a:spcPts val="0"/>
                        </a:spcAft>
                        <a:buNone/>
                      </a:pPr>
                      <a:r>
                        <a:rPr lang="en-GB" sz="1800">
                          <a:latin typeface="Rockwell"/>
                          <a:ea typeface="Rockwell"/>
                          <a:cs typeface="Rockwell"/>
                          <a:sym typeface="Rockwell"/>
                        </a:rPr>
                        <a:t>Lone Parent family</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This is a family with only a mother or father as a consequence of death, divorce or individual choice</a:t>
                      </a: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r h="726250">
                <a:tc>
                  <a:txBody>
                    <a:bodyPr/>
                    <a:lstStyle/>
                    <a:p>
                      <a:pPr marL="0" marR="0" lvl="0" indent="0" algn="l" rtl="0">
                        <a:spcBef>
                          <a:spcPts val="0"/>
                        </a:spcBef>
                        <a:spcAft>
                          <a:spcPts val="0"/>
                        </a:spcAft>
                        <a:buNone/>
                      </a:pPr>
                      <a:r>
                        <a:rPr lang="en-GB" sz="1800">
                          <a:latin typeface="Rockwell"/>
                          <a:ea typeface="Rockwell"/>
                          <a:cs typeface="Rockwell"/>
                          <a:sym typeface="Rockwell"/>
                        </a:rPr>
                        <a:t>Same Sex family</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These are families headed by a couple of the same sex</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Gay or lesbian households</a:t>
                      </a:r>
                      <a:endParaRPr/>
                    </a:p>
                  </a:txBody>
                  <a:tcPr marL="91450" marR="91450" marT="45725" marB="45725"/>
                </a:tc>
                <a:extLst>
                  <a:ext uri="{0D108BD9-81ED-4DB2-BD59-A6C34878D82A}">
                    <a16:rowId xmlns:a16="http://schemas.microsoft.com/office/drawing/2014/main" val="10005"/>
                  </a:ext>
                </a:extLst>
              </a:tr>
              <a:tr h="726250">
                <a:tc>
                  <a:txBody>
                    <a:bodyPr/>
                    <a:lstStyle/>
                    <a:p>
                      <a:pPr marL="0" marR="0" lvl="0" indent="0" algn="l" rtl="0">
                        <a:spcBef>
                          <a:spcPts val="0"/>
                        </a:spcBef>
                        <a:spcAft>
                          <a:spcPts val="0"/>
                        </a:spcAft>
                        <a:buNone/>
                      </a:pPr>
                      <a:r>
                        <a:rPr lang="en-GB" sz="1800">
                          <a:latin typeface="Rockwell"/>
                          <a:ea typeface="Rockwell"/>
                          <a:cs typeface="Rockwell"/>
                          <a:sym typeface="Rockwell"/>
                        </a:rPr>
                        <a:t>Beanpole family</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This is a family whose living members come from many generations, but with few members in each generation</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Alternatives to the family</a:t>
            </a:r>
            <a:endParaRPr/>
          </a:p>
        </p:txBody>
      </p:sp>
      <p:graphicFrame>
        <p:nvGraphicFramePr>
          <p:cNvPr id="190" name="Google Shape;190;p11"/>
          <p:cNvGraphicFramePr/>
          <p:nvPr/>
        </p:nvGraphicFramePr>
        <p:xfrm>
          <a:off x="247972" y="1091624"/>
          <a:ext cx="11639225" cy="5371380"/>
        </p:xfrm>
        <a:graphic>
          <a:graphicData uri="http://schemas.openxmlformats.org/drawingml/2006/table">
            <a:tbl>
              <a:tblPr firstRow="1" bandRow="1">
                <a:noFill/>
                <a:tableStyleId>{28A3B62E-3769-498B-B926-465C97DF0CC6}</a:tableStyleId>
              </a:tblPr>
              <a:tblGrid>
                <a:gridCol w="3147825">
                  <a:extLst>
                    <a:ext uri="{9D8B030D-6E8A-4147-A177-3AD203B41FA5}">
                      <a16:colId xmlns:a16="http://schemas.microsoft.com/office/drawing/2014/main" val="20000"/>
                    </a:ext>
                  </a:extLst>
                </a:gridCol>
                <a:gridCol w="8491400">
                  <a:extLst>
                    <a:ext uri="{9D8B030D-6E8A-4147-A177-3AD203B41FA5}">
                      <a16:colId xmlns:a16="http://schemas.microsoft.com/office/drawing/2014/main" val="20001"/>
                    </a:ext>
                  </a:extLst>
                </a:gridCol>
              </a:tblGrid>
              <a:tr h="1012225">
                <a:tc>
                  <a:txBody>
                    <a:bodyPr/>
                    <a:lstStyle/>
                    <a:p>
                      <a:pPr marL="0" marR="0" lvl="0" indent="0" algn="ctr" rtl="0">
                        <a:spcBef>
                          <a:spcPts val="0"/>
                        </a:spcBef>
                        <a:spcAft>
                          <a:spcPts val="0"/>
                        </a:spcAft>
                        <a:buNone/>
                      </a:pPr>
                      <a:r>
                        <a:rPr lang="en-GB" sz="3200">
                          <a:latin typeface="Rockwell"/>
                          <a:ea typeface="Rockwell"/>
                          <a:cs typeface="Rockwell"/>
                          <a:sym typeface="Rockwell"/>
                        </a:rPr>
                        <a:t>Alternative</a:t>
                      </a:r>
                      <a:endParaRPr/>
                    </a:p>
                  </a:txBody>
                  <a:tcPr marL="91450" marR="91450" marT="45725" marB="45725"/>
                </a:tc>
                <a:tc>
                  <a:txBody>
                    <a:bodyPr/>
                    <a:lstStyle/>
                    <a:p>
                      <a:pPr marL="0" marR="0" lvl="0" indent="0" algn="ctr" rtl="0">
                        <a:spcBef>
                          <a:spcPts val="0"/>
                        </a:spcBef>
                        <a:spcAft>
                          <a:spcPts val="0"/>
                        </a:spcAft>
                        <a:buNone/>
                      </a:pPr>
                      <a:r>
                        <a:rPr lang="en-GB" sz="3200">
                          <a:latin typeface="Rockwell"/>
                          <a:ea typeface="Rockwell"/>
                          <a:cs typeface="Rockwell"/>
                          <a:sym typeface="Rockwell"/>
                        </a:rPr>
                        <a:t>Description</a:t>
                      </a:r>
                      <a:endParaRPr/>
                    </a:p>
                  </a:txBody>
                  <a:tcPr marL="91450" marR="91450" marT="45725" marB="45725"/>
                </a:tc>
                <a:extLst>
                  <a:ext uri="{0D108BD9-81ED-4DB2-BD59-A6C34878D82A}">
                    <a16:rowId xmlns:a16="http://schemas.microsoft.com/office/drawing/2014/main" val="10000"/>
                  </a:ext>
                </a:extLst>
              </a:tr>
              <a:tr h="897350">
                <a:tc>
                  <a:txBody>
                    <a:bodyPr/>
                    <a:lstStyle/>
                    <a:p>
                      <a:pPr marL="0" marR="0" lvl="0" indent="0" algn="l" rtl="0">
                        <a:spcBef>
                          <a:spcPts val="0"/>
                        </a:spcBef>
                        <a:spcAft>
                          <a:spcPts val="0"/>
                        </a:spcAft>
                        <a:buNone/>
                      </a:pPr>
                      <a:r>
                        <a:rPr lang="en-GB" sz="2400">
                          <a:latin typeface="Rockwell"/>
                          <a:ea typeface="Rockwell"/>
                          <a:cs typeface="Rockwell"/>
                          <a:sym typeface="Rockwell"/>
                        </a:rPr>
                        <a:t>Communes</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GB" sz="2400">
                          <a:solidFill>
                            <a:schemeClr val="dk1"/>
                          </a:solidFill>
                          <a:latin typeface="Rockwell"/>
                          <a:ea typeface="Rockwell"/>
                          <a:cs typeface="Rockwell"/>
                          <a:sym typeface="Rockwell"/>
                        </a:rPr>
                        <a:t>This is a group of people living together and sharing possessions and responsibilities</a:t>
                      </a:r>
                      <a:endParaRPr/>
                    </a:p>
                  </a:txBody>
                  <a:tcPr marL="91450" marR="91450" marT="45725" marB="45725"/>
                </a:tc>
                <a:extLst>
                  <a:ext uri="{0D108BD9-81ED-4DB2-BD59-A6C34878D82A}">
                    <a16:rowId xmlns:a16="http://schemas.microsoft.com/office/drawing/2014/main" val="10001"/>
                  </a:ext>
                </a:extLst>
              </a:tr>
              <a:tr h="1012225">
                <a:tc>
                  <a:txBody>
                    <a:bodyPr/>
                    <a:lstStyle/>
                    <a:p>
                      <a:pPr marL="0" marR="0" lvl="0" indent="0" algn="l" rtl="0">
                        <a:spcBef>
                          <a:spcPts val="0"/>
                        </a:spcBef>
                        <a:spcAft>
                          <a:spcPts val="0"/>
                        </a:spcAft>
                        <a:buNone/>
                      </a:pPr>
                      <a:r>
                        <a:rPr lang="en-GB" sz="2400">
                          <a:latin typeface="Rockwell"/>
                          <a:ea typeface="Rockwell"/>
                          <a:cs typeface="Rockwell"/>
                          <a:sym typeface="Rockwell"/>
                        </a:rPr>
                        <a:t>Kibbutz</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GB" sz="2400">
                          <a:solidFill>
                            <a:schemeClr val="dk1"/>
                          </a:solidFill>
                          <a:latin typeface="Rockwell"/>
                          <a:ea typeface="Rockwell"/>
                          <a:cs typeface="Rockwell"/>
                          <a:sym typeface="Rockwell"/>
                        </a:rPr>
                        <a:t>This is a collective community in Israel that aims to provide communal living for individuals who wanted to be part of that sort of lifestyle</a:t>
                      </a:r>
                      <a:endParaRPr/>
                    </a:p>
                  </a:txBody>
                  <a:tcPr marL="91450" marR="91450" marT="45725" marB="45725"/>
                </a:tc>
                <a:extLst>
                  <a:ext uri="{0D108BD9-81ED-4DB2-BD59-A6C34878D82A}">
                    <a16:rowId xmlns:a16="http://schemas.microsoft.com/office/drawing/2014/main" val="10002"/>
                  </a:ext>
                </a:extLst>
              </a:tr>
              <a:tr h="1260850">
                <a:tc>
                  <a:txBody>
                    <a:bodyPr/>
                    <a:lstStyle/>
                    <a:p>
                      <a:pPr marL="0" marR="0" lvl="0" indent="0" algn="l" rtl="0">
                        <a:spcBef>
                          <a:spcPts val="0"/>
                        </a:spcBef>
                        <a:spcAft>
                          <a:spcPts val="0"/>
                        </a:spcAft>
                        <a:buNone/>
                      </a:pPr>
                      <a:r>
                        <a:rPr lang="en-GB" sz="2400">
                          <a:latin typeface="Rockwell"/>
                          <a:ea typeface="Rockwell"/>
                          <a:cs typeface="Rockwell"/>
                          <a:sym typeface="Rockwell"/>
                        </a:rPr>
                        <a:t>House share</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GB" sz="2400">
                          <a:solidFill>
                            <a:schemeClr val="dk1"/>
                          </a:solidFill>
                          <a:latin typeface="Rockwell"/>
                          <a:ea typeface="Rockwell"/>
                          <a:cs typeface="Rockwell"/>
                          <a:sym typeface="Rockwell"/>
                        </a:rPr>
                        <a:t>This is a shared households </a:t>
                      </a:r>
                      <a:endParaRPr/>
                    </a:p>
                    <a:p>
                      <a:pPr marL="285750" marR="0" lvl="0" indent="-285750" algn="l" rtl="0">
                        <a:lnSpc>
                          <a:spcPct val="100000"/>
                        </a:lnSpc>
                        <a:spcBef>
                          <a:spcPts val="0"/>
                        </a:spcBef>
                        <a:spcAft>
                          <a:spcPts val="0"/>
                        </a:spcAft>
                        <a:buClr>
                          <a:schemeClr val="dk1"/>
                        </a:buClr>
                        <a:buSzPts val="2400"/>
                        <a:buFont typeface="Arial"/>
                        <a:buChar char="•"/>
                      </a:pPr>
                      <a:r>
                        <a:rPr lang="en-GB" sz="2400">
                          <a:solidFill>
                            <a:schemeClr val="dk1"/>
                          </a:solidFill>
                          <a:latin typeface="Rockwell"/>
                          <a:ea typeface="Rockwell"/>
                          <a:cs typeface="Rockwell"/>
                          <a:sym typeface="Rockwell"/>
                        </a:rPr>
                        <a:t>The number of house shares with people aged between 35 and 44 rose by 186%</a:t>
                      </a:r>
                      <a:endParaRPr/>
                    </a:p>
                  </a:txBody>
                  <a:tcPr marL="91450" marR="91450" marT="45725" marB="45725"/>
                </a:tc>
                <a:extLst>
                  <a:ext uri="{0D108BD9-81ED-4DB2-BD59-A6C34878D82A}">
                    <a16:rowId xmlns:a16="http://schemas.microsoft.com/office/drawing/2014/main" val="10003"/>
                  </a:ext>
                </a:extLst>
              </a:tr>
              <a:tr h="1012225">
                <a:tc>
                  <a:txBody>
                    <a:bodyPr/>
                    <a:lstStyle/>
                    <a:p>
                      <a:pPr marL="0" marR="0" lvl="0" indent="0" algn="l" rtl="0">
                        <a:spcBef>
                          <a:spcPts val="0"/>
                        </a:spcBef>
                        <a:spcAft>
                          <a:spcPts val="0"/>
                        </a:spcAft>
                        <a:buNone/>
                      </a:pPr>
                      <a:r>
                        <a:rPr lang="en-GB" sz="2400">
                          <a:latin typeface="Rockwell"/>
                          <a:ea typeface="Rockwell"/>
                          <a:cs typeface="Rockwell"/>
                          <a:sym typeface="Rockwell"/>
                        </a:rPr>
                        <a:t>Residential homes</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GB" sz="2400">
                          <a:solidFill>
                            <a:schemeClr val="dk1"/>
                          </a:solidFill>
                          <a:latin typeface="Rockwell"/>
                          <a:ea typeface="Rockwell"/>
                          <a:cs typeface="Rockwell"/>
                          <a:sym typeface="Rockwell"/>
                        </a:rPr>
                        <a:t>These are available for the elderly who struggle to look after themselves</a:t>
                      </a:r>
                      <a:endParaRPr sz="24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247972" y="964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Families across the world</a:t>
            </a:r>
            <a:endParaRPr/>
          </a:p>
        </p:txBody>
      </p:sp>
      <p:sp>
        <p:nvSpPr>
          <p:cNvPr id="196" name="Google Shape;196;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Rockwell"/>
              <a:ea typeface="Rockwell"/>
              <a:cs typeface="Rockwell"/>
              <a:sym typeface="Rockwell"/>
            </a:endParaRPr>
          </a:p>
        </p:txBody>
      </p:sp>
      <p:sp>
        <p:nvSpPr>
          <p:cNvPr id="197" name="Google Shape;197;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Rockwell"/>
              <a:ea typeface="Rockwell"/>
              <a:cs typeface="Rockwell"/>
              <a:sym typeface="Rockwell"/>
            </a:endParaRPr>
          </a:p>
        </p:txBody>
      </p:sp>
      <p:graphicFrame>
        <p:nvGraphicFramePr>
          <p:cNvPr id="198" name="Google Shape;198;p12"/>
          <p:cNvGraphicFramePr/>
          <p:nvPr/>
        </p:nvGraphicFramePr>
        <p:xfrm>
          <a:off x="247972" y="1246603"/>
          <a:ext cx="11684000" cy="4804755"/>
        </p:xfrm>
        <a:graphic>
          <a:graphicData uri="http://schemas.openxmlformats.org/drawingml/2006/table">
            <a:tbl>
              <a:tblPr firstRow="1" bandRow="1">
                <a:noFill/>
                <a:tableStyleId>{28A3B62E-3769-498B-B926-465C97DF0CC6}</a:tableStyleId>
              </a:tblPr>
              <a:tblGrid>
                <a:gridCol w="3502625">
                  <a:extLst>
                    <a:ext uri="{9D8B030D-6E8A-4147-A177-3AD203B41FA5}">
                      <a16:colId xmlns:a16="http://schemas.microsoft.com/office/drawing/2014/main" val="20000"/>
                    </a:ext>
                  </a:extLst>
                </a:gridCol>
                <a:gridCol w="8181375">
                  <a:extLst>
                    <a:ext uri="{9D8B030D-6E8A-4147-A177-3AD203B41FA5}">
                      <a16:colId xmlns:a16="http://schemas.microsoft.com/office/drawing/2014/main" val="20001"/>
                    </a:ext>
                  </a:extLst>
                </a:gridCol>
              </a:tblGrid>
              <a:tr h="689925">
                <a:tc>
                  <a:txBody>
                    <a:bodyPr/>
                    <a:lstStyle/>
                    <a:p>
                      <a:pPr marL="0" marR="0" lvl="0" indent="0" algn="ctr" rtl="0">
                        <a:spcBef>
                          <a:spcPts val="0"/>
                        </a:spcBef>
                        <a:spcAft>
                          <a:spcPts val="0"/>
                        </a:spcAft>
                        <a:buNone/>
                      </a:pPr>
                      <a:r>
                        <a:rPr lang="en-GB" sz="3200">
                          <a:latin typeface="Rockwell"/>
                          <a:ea typeface="Rockwell"/>
                          <a:cs typeface="Rockwell"/>
                          <a:sym typeface="Rockwell"/>
                        </a:rPr>
                        <a:t>Country/ region</a:t>
                      </a:r>
                      <a:endParaRPr/>
                    </a:p>
                  </a:txBody>
                  <a:tcPr marL="91450" marR="91450" marT="45725" marB="45725"/>
                </a:tc>
                <a:tc>
                  <a:txBody>
                    <a:bodyPr/>
                    <a:lstStyle/>
                    <a:p>
                      <a:pPr marL="0" marR="0" lvl="0" indent="0" algn="ctr" rtl="0">
                        <a:spcBef>
                          <a:spcPts val="0"/>
                        </a:spcBef>
                        <a:spcAft>
                          <a:spcPts val="0"/>
                        </a:spcAft>
                        <a:buNone/>
                      </a:pPr>
                      <a:r>
                        <a:rPr lang="en-GB" sz="3200">
                          <a:latin typeface="Rockwell"/>
                          <a:ea typeface="Rockwell"/>
                          <a:cs typeface="Rockwell"/>
                          <a:sym typeface="Rockwell"/>
                        </a:rPr>
                        <a:t>Description</a:t>
                      </a:r>
                      <a:endParaRPr/>
                    </a:p>
                  </a:txBody>
                  <a:tcPr marL="91450" marR="91450" marT="45725" marB="45725"/>
                </a:tc>
                <a:extLst>
                  <a:ext uri="{0D108BD9-81ED-4DB2-BD59-A6C34878D82A}">
                    <a16:rowId xmlns:a16="http://schemas.microsoft.com/office/drawing/2014/main" val="10000"/>
                  </a:ext>
                </a:extLst>
              </a:tr>
              <a:tr h="1117175">
                <a:tc>
                  <a:txBody>
                    <a:bodyPr/>
                    <a:lstStyle/>
                    <a:p>
                      <a:pPr marL="0" marR="0" lvl="0" indent="0" algn="l" rtl="0">
                        <a:spcBef>
                          <a:spcPts val="0"/>
                        </a:spcBef>
                        <a:spcAft>
                          <a:spcPts val="0"/>
                        </a:spcAft>
                        <a:buNone/>
                      </a:pPr>
                      <a:r>
                        <a:rPr lang="en-GB" sz="1800">
                          <a:latin typeface="Rockwell"/>
                          <a:ea typeface="Rockwell"/>
                          <a:cs typeface="Rockwell"/>
                          <a:sym typeface="Rockwell"/>
                        </a:rPr>
                        <a:t>China</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en-GB" sz="1800">
                          <a:solidFill>
                            <a:schemeClr val="dk1"/>
                          </a:solidFill>
                          <a:latin typeface="Rockwell"/>
                          <a:ea typeface="Rockwell"/>
                          <a:cs typeface="Rockwell"/>
                          <a:sym typeface="Rockwell"/>
                        </a:rPr>
                        <a:t>In an attempt, by the Chinese authority, to control population growth, couples in China, who lives in cities, were restricted to just one child</a:t>
                      </a:r>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1117175">
                <a:tc>
                  <a:txBody>
                    <a:bodyPr/>
                    <a:lstStyle/>
                    <a:p>
                      <a:pPr marL="0" marR="0" lvl="0" indent="0" algn="l" rtl="0">
                        <a:spcBef>
                          <a:spcPts val="0"/>
                        </a:spcBef>
                        <a:spcAft>
                          <a:spcPts val="0"/>
                        </a:spcAft>
                        <a:buNone/>
                      </a:pPr>
                      <a:r>
                        <a:rPr lang="en-GB" sz="1800">
                          <a:latin typeface="Rockwell"/>
                          <a:ea typeface="Rockwell"/>
                          <a:cs typeface="Rockwell"/>
                          <a:sym typeface="Rockwell"/>
                        </a:rPr>
                        <a:t>South Asia (India, Pakistan and Bangladesh)</a:t>
                      </a:r>
                      <a:endParaRPr/>
                    </a:p>
                  </a:txBody>
                  <a:tcPr marL="91450" marR="91450" marT="45725" marB="45725"/>
                </a:tc>
                <a:tc>
                  <a:txBody>
                    <a:bodyPr/>
                    <a:lstStyle/>
                    <a:p>
                      <a:pPr marL="0" marR="0" lvl="0" indent="0" algn="l" rtl="0">
                        <a:spcBef>
                          <a:spcPts val="0"/>
                        </a:spcBef>
                        <a:spcAft>
                          <a:spcPts val="0"/>
                        </a:spcAft>
                        <a:buNone/>
                      </a:pPr>
                      <a:r>
                        <a:rPr lang="en-GB" sz="1800">
                          <a:latin typeface="Rockwell"/>
                          <a:ea typeface="Rockwell"/>
                          <a:cs typeface="Rockwell"/>
                          <a:sym typeface="Rockwell"/>
                        </a:rPr>
                        <a:t>Extended family is popular in these countries</a:t>
                      </a:r>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1117175">
                <a:tc>
                  <a:txBody>
                    <a:bodyPr/>
                    <a:lstStyle/>
                    <a:p>
                      <a:pPr marL="0" marR="0" lvl="0" indent="0" algn="l" rtl="0">
                        <a:spcBef>
                          <a:spcPts val="0"/>
                        </a:spcBef>
                        <a:spcAft>
                          <a:spcPts val="0"/>
                        </a:spcAft>
                        <a:buNone/>
                      </a:pPr>
                      <a:r>
                        <a:rPr lang="en-GB" sz="1800">
                          <a:latin typeface="Rockwell"/>
                          <a:ea typeface="Rockwell"/>
                          <a:cs typeface="Rockwell"/>
                          <a:sym typeface="Rockwell"/>
                        </a:rPr>
                        <a:t>Caribbean</a:t>
                      </a:r>
                      <a:endParaRPr/>
                    </a:p>
                  </a:txBody>
                  <a:tcPr marL="91450" marR="91450" marT="45725" marB="45725"/>
                </a:tc>
                <a:tc>
                  <a:txBody>
                    <a:bodyPr/>
                    <a:lstStyle/>
                    <a:p>
                      <a:pPr marL="0" marR="0" lvl="0" indent="0" algn="l" rtl="0">
                        <a:spcBef>
                          <a:spcPts val="0"/>
                        </a:spcBef>
                        <a:spcAft>
                          <a:spcPts val="0"/>
                        </a:spcAft>
                        <a:buNone/>
                      </a:pPr>
                      <a:r>
                        <a:rPr lang="en-GB" sz="1800">
                          <a:solidFill>
                            <a:schemeClr val="dk1"/>
                          </a:solidFill>
                          <a:latin typeface="Rockwell"/>
                          <a:ea typeface="Rockwell"/>
                          <a:cs typeface="Rockwell"/>
                          <a:sym typeface="Rockwell"/>
                        </a:rPr>
                        <a:t>Caribbean families, the fathers and husbands are largely absent and women assume the most responsibility in childrearing</a:t>
                      </a: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bl>
          </a:graphicData>
        </a:graphic>
      </p:graphicFrame>
      <p:pic>
        <p:nvPicPr>
          <p:cNvPr id="199" name="Google Shape;199;p12"/>
          <p:cNvPicPr preferRelativeResize="0"/>
          <p:nvPr/>
        </p:nvPicPr>
        <p:blipFill rotWithShape="1">
          <a:blip r:embed="rId3">
            <a:alphaModFix/>
          </a:blip>
          <a:srcRect/>
          <a:stretch/>
        </p:blipFill>
        <p:spPr>
          <a:xfrm>
            <a:off x="2176220" y="2101835"/>
            <a:ext cx="1410992" cy="940661"/>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2852988" y="3762425"/>
            <a:ext cx="823886" cy="860503"/>
          </a:xfrm>
          <a:prstGeom prst="rect">
            <a:avLst/>
          </a:prstGeom>
          <a:noFill/>
          <a:ln>
            <a:noFill/>
          </a:ln>
        </p:spPr>
      </p:pic>
      <p:pic>
        <p:nvPicPr>
          <p:cNvPr id="201" name="Google Shape;201;p12"/>
          <p:cNvPicPr preferRelativeResize="0"/>
          <p:nvPr/>
        </p:nvPicPr>
        <p:blipFill rotWithShape="1">
          <a:blip r:embed="rId5">
            <a:alphaModFix/>
          </a:blip>
          <a:srcRect/>
          <a:stretch/>
        </p:blipFill>
        <p:spPr>
          <a:xfrm>
            <a:off x="2064915" y="4832901"/>
            <a:ext cx="1522297" cy="10522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Family Diversity- Rapoports</a:t>
            </a:r>
            <a:endParaRPr/>
          </a:p>
        </p:txBody>
      </p:sp>
      <p:sp>
        <p:nvSpPr>
          <p:cNvPr id="207" name="Google Shape;207;p13"/>
          <p:cNvSpPr txBox="1">
            <a:spLocks noGrp="1"/>
          </p:cNvSpPr>
          <p:nvPr>
            <p:ph type="body" idx="1"/>
          </p:nvPr>
        </p:nvSpPr>
        <p:spPr>
          <a:xfrm>
            <a:off x="6216114" y="1549832"/>
            <a:ext cx="5810570" cy="285168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400"/>
              <a:buChar char="•"/>
            </a:pPr>
            <a:r>
              <a:rPr lang="en-GB" sz="2400">
                <a:latin typeface="Rockwell"/>
                <a:ea typeface="Rockwell"/>
                <a:cs typeface="Rockwell"/>
                <a:sym typeface="Rockwell"/>
              </a:rPr>
              <a:t>Rapoport and Rapoport (1982) were some of the first sociologists to identify the increase in family diversity in the UK. </a:t>
            </a:r>
            <a:endParaRPr/>
          </a:p>
          <a:p>
            <a:pPr marL="228600" lvl="0" indent="-228600" algn="l" rtl="0">
              <a:lnSpc>
                <a:spcPct val="80000"/>
              </a:lnSpc>
              <a:spcBef>
                <a:spcPts val="1000"/>
              </a:spcBef>
              <a:spcAft>
                <a:spcPts val="0"/>
              </a:spcAft>
              <a:buClr>
                <a:schemeClr val="dk1"/>
              </a:buClr>
              <a:buSzPts val="2400"/>
              <a:buChar char="•"/>
            </a:pPr>
            <a:r>
              <a:rPr lang="en-GB" sz="2400">
                <a:latin typeface="Rockwell"/>
                <a:ea typeface="Rockwell"/>
                <a:cs typeface="Rockwell"/>
                <a:sym typeface="Rockwell"/>
              </a:rPr>
              <a:t>They argued the nuclear family is no longer the main type of family in society, and found five different types of diversity:</a:t>
            </a:r>
            <a:endParaRPr/>
          </a:p>
          <a:p>
            <a:pPr marL="228600" lvl="0" indent="-76200" algn="l" rtl="0">
              <a:lnSpc>
                <a:spcPct val="80000"/>
              </a:lnSpc>
              <a:spcBef>
                <a:spcPts val="1000"/>
              </a:spcBef>
              <a:spcAft>
                <a:spcPts val="0"/>
              </a:spcAft>
              <a:buClr>
                <a:schemeClr val="dk1"/>
              </a:buClr>
              <a:buSzPts val="2400"/>
              <a:buNone/>
            </a:pPr>
            <a:endParaRPr sz="2400">
              <a:latin typeface="Rockwell"/>
              <a:ea typeface="Rockwell"/>
              <a:cs typeface="Rockwell"/>
              <a:sym typeface="Rockwell"/>
            </a:endParaRPr>
          </a:p>
        </p:txBody>
      </p:sp>
      <p:graphicFrame>
        <p:nvGraphicFramePr>
          <p:cNvPr id="208" name="Google Shape;208;p13"/>
          <p:cNvGraphicFramePr/>
          <p:nvPr/>
        </p:nvGraphicFramePr>
        <p:xfrm>
          <a:off x="185978" y="1549831"/>
          <a:ext cx="5148025" cy="5393495"/>
        </p:xfrm>
        <a:graphic>
          <a:graphicData uri="http://schemas.openxmlformats.org/drawingml/2006/table">
            <a:tbl>
              <a:tblPr firstRow="1" bandRow="1">
                <a:noFill/>
                <a:tableStyleId>{28A3B62E-3769-498B-B926-465C97DF0CC6}</a:tableStyleId>
              </a:tblPr>
              <a:tblGrid>
                <a:gridCol w="1720950">
                  <a:extLst>
                    <a:ext uri="{9D8B030D-6E8A-4147-A177-3AD203B41FA5}">
                      <a16:colId xmlns:a16="http://schemas.microsoft.com/office/drawing/2014/main" val="20000"/>
                    </a:ext>
                  </a:extLst>
                </a:gridCol>
                <a:gridCol w="3427075">
                  <a:extLst>
                    <a:ext uri="{9D8B030D-6E8A-4147-A177-3AD203B41FA5}">
                      <a16:colId xmlns:a16="http://schemas.microsoft.com/office/drawing/2014/main" val="20001"/>
                    </a:ext>
                  </a:extLst>
                </a:gridCol>
              </a:tblGrid>
              <a:tr h="866600">
                <a:tc>
                  <a:txBody>
                    <a:bodyPr/>
                    <a:lstStyle/>
                    <a:p>
                      <a:pPr marL="0" marR="0" lvl="0" indent="0" algn="l" rtl="0">
                        <a:spcBef>
                          <a:spcPts val="0"/>
                        </a:spcBef>
                        <a:spcAft>
                          <a:spcPts val="0"/>
                        </a:spcAft>
                        <a:buNone/>
                      </a:pPr>
                      <a:r>
                        <a:rPr lang="en-GB" sz="1400" b="1">
                          <a:latin typeface="Rockwell"/>
                          <a:ea typeface="Rockwell"/>
                          <a:cs typeface="Rockwell"/>
                          <a:sym typeface="Rockwell"/>
                        </a:rPr>
                        <a:t>Organisational diversity</a:t>
                      </a:r>
                      <a:endParaRPr/>
                    </a:p>
                  </a:txBody>
                  <a:tcPr marL="51425" marR="51425" marT="25725" marB="25725"/>
                </a:tc>
                <a:tc>
                  <a:txBody>
                    <a:bodyPr/>
                    <a:lstStyle/>
                    <a:p>
                      <a:pPr marL="0" marR="0" lvl="0" indent="0" algn="l" rtl="0">
                        <a:lnSpc>
                          <a:spcPct val="100000"/>
                        </a:lnSpc>
                        <a:spcBef>
                          <a:spcPts val="0"/>
                        </a:spcBef>
                        <a:spcAft>
                          <a:spcPts val="0"/>
                        </a:spcAft>
                        <a:buClr>
                          <a:schemeClr val="dk1"/>
                        </a:buClr>
                        <a:buSzPts val="1400"/>
                        <a:buFont typeface="Rockwell"/>
                        <a:buNone/>
                      </a:pPr>
                      <a:r>
                        <a:rPr lang="en-GB" sz="1400">
                          <a:solidFill>
                            <a:schemeClr val="dk1"/>
                          </a:solidFill>
                          <a:latin typeface="Rockwell"/>
                          <a:ea typeface="Rockwell"/>
                          <a:cs typeface="Rockwell"/>
                          <a:sym typeface="Rockwell"/>
                        </a:rPr>
                        <a:t>This describes the structure of the family</a:t>
                      </a:r>
                      <a:endParaRPr/>
                    </a:p>
                    <a:p>
                      <a:pPr marL="0" marR="0" lvl="0" indent="0" algn="l" rtl="0">
                        <a:spcBef>
                          <a:spcPts val="0"/>
                        </a:spcBef>
                        <a:spcAft>
                          <a:spcPts val="0"/>
                        </a:spcAft>
                        <a:buNone/>
                      </a:pPr>
                      <a:endParaRPr sz="1400">
                        <a:latin typeface="Rockwell"/>
                        <a:ea typeface="Rockwell"/>
                        <a:cs typeface="Rockwell"/>
                        <a:sym typeface="Rockwell"/>
                      </a:endParaRPr>
                    </a:p>
                    <a:p>
                      <a:pPr marL="0" marR="0" lvl="0" indent="0" algn="l" rtl="0">
                        <a:spcBef>
                          <a:spcPts val="0"/>
                        </a:spcBef>
                        <a:spcAft>
                          <a:spcPts val="0"/>
                        </a:spcAft>
                        <a:buNone/>
                      </a:pPr>
                      <a:endParaRPr sz="1400">
                        <a:latin typeface="Rockwell"/>
                        <a:ea typeface="Rockwell"/>
                        <a:cs typeface="Rockwell"/>
                        <a:sym typeface="Rockwell"/>
                      </a:endParaRPr>
                    </a:p>
                    <a:p>
                      <a:pPr marL="0" marR="0" lvl="0" indent="0" algn="l" rtl="0">
                        <a:spcBef>
                          <a:spcPts val="0"/>
                        </a:spcBef>
                        <a:spcAft>
                          <a:spcPts val="0"/>
                        </a:spcAft>
                        <a:buNone/>
                      </a:pPr>
                      <a:endParaRPr sz="1400">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0"/>
                  </a:ext>
                </a:extLst>
              </a:tr>
              <a:tr h="1275250">
                <a:tc>
                  <a:txBody>
                    <a:bodyPr/>
                    <a:lstStyle/>
                    <a:p>
                      <a:pPr marL="0" marR="0" lvl="0" indent="0" algn="l" rtl="0">
                        <a:spcBef>
                          <a:spcPts val="0"/>
                        </a:spcBef>
                        <a:spcAft>
                          <a:spcPts val="0"/>
                        </a:spcAft>
                        <a:buNone/>
                      </a:pPr>
                      <a:r>
                        <a:rPr lang="en-GB" sz="1400" b="1">
                          <a:latin typeface="Rockwell"/>
                          <a:ea typeface="Rockwell"/>
                          <a:cs typeface="Rockwell"/>
                          <a:sym typeface="Rockwell"/>
                        </a:rPr>
                        <a:t>Cultural diversity</a:t>
                      </a:r>
                      <a:endParaRPr/>
                    </a:p>
                  </a:txBody>
                  <a:tcPr marL="51425" marR="51425" marT="25725" marB="25725"/>
                </a:tc>
                <a:tc>
                  <a:txBody>
                    <a:bodyPr/>
                    <a:lstStyle/>
                    <a:p>
                      <a:pPr marL="0" marR="0" lvl="0" indent="0" algn="l" rtl="0">
                        <a:lnSpc>
                          <a:spcPct val="100000"/>
                        </a:lnSpc>
                        <a:spcBef>
                          <a:spcPts val="0"/>
                        </a:spcBef>
                        <a:spcAft>
                          <a:spcPts val="0"/>
                        </a:spcAft>
                        <a:buClr>
                          <a:schemeClr val="dk1"/>
                        </a:buClr>
                        <a:buSzPts val="1400"/>
                        <a:buFont typeface="Rockwell"/>
                        <a:buNone/>
                      </a:pPr>
                      <a:r>
                        <a:rPr lang="en-GB" sz="1400">
                          <a:solidFill>
                            <a:schemeClr val="dk1"/>
                          </a:solidFill>
                          <a:latin typeface="Rockwell"/>
                          <a:ea typeface="Rockwell"/>
                          <a:cs typeface="Rockwell"/>
                          <a:sym typeface="Rockwell"/>
                        </a:rPr>
                        <a:t>Different cultures, religions and ethnic groups have different family structures, beliefs and norms and values</a:t>
                      </a:r>
                      <a:endParaRPr/>
                    </a:p>
                    <a:p>
                      <a:pPr marL="0" marR="0" lvl="0" indent="0" algn="l" rtl="0">
                        <a:spcBef>
                          <a:spcPts val="0"/>
                        </a:spcBef>
                        <a:spcAft>
                          <a:spcPts val="0"/>
                        </a:spcAft>
                        <a:buNone/>
                      </a:pPr>
                      <a:endParaRPr sz="1400">
                        <a:latin typeface="Rockwell"/>
                        <a:ea typeface="Rockwell"/>
                        <a:cs typeface="Rockwell"/>
                        <a:sym typeface="Rockwell"/>
                      </a:endParaRPr>
                    </a:p>
                    <a:p>
                      <a:pPr marL="0" marR="0" lvl="0" indent="0" algn="l" rtl="0">
                        <a:spcBef>
                          <a:spcPts val="0"/>
                        </a:spcBef>
                        <a:spcAft>
                          <a:spcPts val="0"/>
                        </a:spcAft>
                        <a:buNone/>
                      </a:pPr>
                      <a:endParaRPr sz="1400">
                        <a:latin typeface="Rockwell"/>
                        <a:ea typeface="Rockwell"/>
                        <a:cs typeface="Rockwell"/>
                        <a:sym typeface="Rockwell"/>
                      </a:endParaRPr>
                    </a:p>
                    <a:p>
                      <a:pPr marL="0" marR="0" lvl="0" indent="0" algn="l" rtl="0">
                        <a:spcBef>
                          <a:spcPts val="0"/>
                        </a:spcBef>
                        <a:spcAft>
                          <a:spcPts val="0"/>
                        </a:spcAft>
                        <a:buNone/>
                      </a:pPr>
                      <a:endParaRPr sz="1400">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1"/>
                  </a:ext>
                </a:extLst>
              </a:tr>
              <a:tr h="676775">
                <a:tc>
                  <a:txBody>
                    <a:bodyPr/>
                    <a:lstStyle/>
                    <a:p>
                      <a:pPr marL="0" marR="0" lvl="0" indent="0" algn="l" rtl="0">
                        <a:spcBef>
                          <a:spcPts val="0"/>
                        </a:spcBef>
                        <a:spcAft>
                          <a:spcPts val="0"/>
                        </a:spcAft>
                        <a:buNone/>
                      </a:pPr>
                      <a:r>
                        <a:rPr lang="en-GB" sz="1400" b="1">
                          <a:latin typeface="Rockwell"/>
                          <a:ea typeface="Rockwell"/>
                          <a:cs typeface="Rockwell"/>
                          <a:sym typeface="Rockwell"/>
                        </a:rPr>
                        <a:t>Social class diversity</a:t>
                      </a:r>
                      <a:endParaRPr/>
                    </a:p>
                  </a:txBody>
                  <a:tcPr marL="51425" marR="51425" marT="25725" marB="25725"/>
                </a:tc>
                <a:tc>
                  <a:txBody>
                    <a:bodyPr/>
                    <a:lstStyle/>
                    <a:p>
                      <a:pPr marL="0" marR="0" lvl="0" indent="0" algn="l" rtl="0">
                        <a:lnSpc>
                          <a:spcPct val="100000"/>
                        </a:lnSpc>
                        <a:spcBef>
                          <a:spcPts val="0"/>
                        </a:spcBef>
                        <a:spcAft>
                          <a:spcPts val="0"/>
                        </a:spcAft>
                        <a:buClr>
                          <a:schemeClr val="dk1"/>
                        </a:buClr>
                        <a:buSzPts val="1400"/>
                        <a:buFont typeface="Rockwell"/>
                        <a:buNone/>
                      </a:pPr>
                      <a:r>
                        <a:rPr lang="en-GB" sz="1400">
                          <a:solidFill>
                            <a:schemeClr val="dk1"/>
                          </a:solidFill>
                          <a:latin typeface="Rockwell"/>
                          <a:ea typeface="Rockwell"/>
                          <a:cs typeface="Rockwell"/>
                          <a:sym typeface="Rockwell"/>
                        </a:rPr>
                        <a:t>Differences in family structure are the result of income differences between households of different classes</a:t>
                      </a:r>
                      <a:endParaRPr sz="1400">
                        <a:solidFill>
                          <a:schemeClr val="dk1"/>
                        </a:solidFill>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2"/>
                  </a:ext>
                </a:extLst>
              </a:tr>
              <a:tr h="662250">
                <a:tc>
                  <a:txBody>
                    <a:bodyPr/>
                    <a:lstStyle/>
                    <a:p>
                      <a:pPr marL="0" marR="0" lvl="0" indent="0" algn="l" rtl="0">
                        <a:spcBef>
                          <a:spcPts val="0"/>
                        </a:spcBef>
                        <a:spcAft>
                          <a:spcPts val="0"/>
                        </a:spcAft>
                        <a:buNone/>
                      </a:pPr>
                      <a:r>
                        <a:rPr lang="en-GB" sz="1400" b="1">
                          <a:latin typeface="Rockwell"/>
                          <a:ea typeface="Rockwell"/>
                          <a:cs typeface="Rockwell"/>
                          <a:sym typeface="Rockwell"/>
                        </a:rPr>
                        <a:t>Life cycle (cohort) diversity</a:t>
                      </a:r>
                      <a:endParaRPr sz="1400" b="1">
                        <a:latin typeface="Rockwell"/>
                        <a:ea typeface="Rockwell"/>
                        <a:cs typeface="Rockwell"/>
                        <a:sym typeface="Rockwell"/>
                      </a:endParaRPr>
                    </a:p>
                  </a:txBody>
                  <a:tcPr marL="51425" marR="51425" marT="25725" marB="25725"/>
                </a:tc>
                <a:tc>
                  <a:txBody>
                    <a:bodyPr/>
                    <a:lstStyle/>
                    <a:p>
                      <a:pPr marL="0" marR="0" lvl="0" indent="0" algn="l" rtl="0">
                        <a:lnSpc>
                          <a:spcPct val="100000"/>
                        </a:lnSpc>
                        <a:spcBef>
                          <a:spcPts val="0"/>
                        </a:spcBef>
                        <a:spcAft>
                          <a:spcPts val="0"/>
                        </a:spcAft>
                        <a:buClr>
                          <a:schemeClr val="dk1"/>
                        </a:buClr>
                        <a:buSzPts val="1400"/>
                        <a:buFont typeface="Rockwell"/>
                        <a:buNone/>
                      </a:pPr>
                      <a:r>
                        <a:rPr lang="en-GB" sz="1400">
                          <a:solidFill>
                            <a:schemeClr val="dk1"/>
                          </a:solidFill>
                          <a:latin typeface="Rockwell"/>
                          <a:ea typeface="Rockwell"/>
                          <a:cs typeface="Rockwell"/>
                          <a:sym typeface="Rockwell"/>
                        </a:rPr>
                        <a:t>This relates to the stage in the family life cycle that a particular family has reached</a:t>
                      </a:r>
                      <a:endParaRPr sz="1400">
                        <a:solidFill>
                          <a:schemeClr val="dk1"/>
                        </a:solidFill>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3"/>
                  </a:ext>
                </a:extLst>
              </a:tr>
              <a:tr h="1560575">
                <a:tc>
                  <a:txBody>
                    <a:bodyPr/>
                    <a:lstStyle/>
                    <a:p>
                      <a:pPr marL="0" marR="0" lvl="0" indent="0" algn="l" rtl="0">
                        <a:spcBef>
                          <a:spcPts val="0"/>
                        </a:spcBef>
                        <a:spcAft>
                          <a:spcPts val="0"/>
                        </a:spcAft>
                        <a:buNone/>
                      </a:pPr>
                      <a:r>
                        <a:rPr lang="en-GB" sz="1400" b="1">
                          <a:latin typeface="Rockwell"/>
                          <a:ea typeface="Rockwell"/>
                          <a:cs typeface="Rockwell"/>
                          <a:sym typeface="Rockwell"/>
                        </a:rPr>
                        <a:t>Family life course diversity</a:t>
                      </a:r>
                      <a:endParaRPr/>
                    </a:p>
                  </a:txBody>
                  <a:tcPr marL="51425" marR="51425" marT="25725" marB="25725"/>
                </a:tc>
                <a:tc>
                  <a:txBody>
                    <a:bodyPr/>
                    <a:lstStyle/>
                    <a:p>
                      <a:pPr marL="0" marR="0" lvl="0" indent="0" algn="l" rtl="0">
                        <a:lnSpc>
                          <a:spcPct val="100000"/>
                        </a:lnSpc>
                        <a:spcBef>
                          <a:spcPts val="0"/>
                        </a:spcBef>
                        <a:spcAft>
                          <a:spcPts val="0"/>
                        </a:spcAft>
                        <a:buClr>
                          <a:schemeClr val="dk1"/>
                        </a:buClr>
                        <a:buSzPts val="1400"/>
                        <a:buFont typeface="Rockwell"/>
                        <a:buNone/>
                      </a:pPr>
                      <a:r>
                        <a:rPr lang="en-GB" sz="1400">
                          <a:solidFill>
                            <a:schemeClr val="dk1"/>
                          </a:solidFill>
                          <a:latin typeface="Rockwell"/>
                          <a:ea typeface="Rockwell"/>
                          <a:cs typeface="Rockwell"/>
                          <a:sym typeface="Rockwell"/>
                        </a:rPr>
                        <a:t>Defined as older and younger generations having different attitudes and experiences that reflect the historical periods in which they have lived</a:t>
                      </a:r>
                      <a:endParaRPr sz="1400">
                        <a:solidFill>
                          <a:schemeClr val="dk1"/>
                        </a:solidFill>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4"/>
                  </a:ext>
                </a:extLst>
              </a:tr>
            </a:tbl>
          </a:graphicData>
        </a:graphic>
      </p:graphicFrame>
      <p:sp>
        <p:nvSpPr>
          <p:cNvPr id="209" name="Google Shape;209;p13"/>
          <p:cNvSpPr/>
          <p:nvPr/>
        </p:nvSpPr>
        <p:spPr>
          <a:xfrm>
            <a:off x="5687878" y="4200042"/>
            <a:ext cx="6292312" cy="254172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Rockwell"/>
                <a:ea typeface="Rockwell"/>
                <a:cs typeface="Rockwell"/>
                <a:sym typeface="Rockwell"/>
              </a:rPr>
              <a:t>How does Chester (85) criticise the Rapoports’ research?</a:t>
            </a:r>
            <a:endParaRPr/>
          </a:p>
          <a:p>
            <a:pPr marL="0" marR="0" lvl="0" indent="0" algn="l" rtl="0">
              <a:spcBef>
                <a:spcPts val="0"/>
              </a:spcBef>
              <a:spcAft>
                <a:spcPts val="0"/>
              </a:spcAft>
              <a:buNone/>
            </a:pPr>
            <a:endParaRPr sz="1600" b="1">
              <a:solidFill>
                <a:schemeClr val="dk1"/>
              </a:solidFill>
              <a:latin typeface="Rockwell"/>
              <a:ea typeface="Rockwell"/>
              <a:cs typeface="Rockwell"/>
              <a:sym typeface="Rockwell"/>
            </a:endParaRPr>
          </a:p>
          <a:p>
            <a:pPr marL="0" marR="0" lvl="0" indent="0" algn="l" rtl="0">
              <a:spcBef>
                <a:spcPts val="0"/>
              </a:spcBef>
              <a:spcAft>
                <a:spcPts val="0"/>
              </a:spcAft>
              <a:buNone/>
            </a:pPr>
            <a:r>
              <a:rPr lang="en-GB" sz="1600" i="1">
                <a:solidFill>
                  <a:srgbClr val="FF0000"/>
                </a:solidFill>
                <a:latin typeface="Rockwell"/>
                <a:ea typeface="Rockwell"/>
                <a:cs typeface="Rockwell"/>
                <a:sym typeface="Rockwell"/>
              </a:rPr>
              <a:t>He believed that they exaggerated the degree of diversity in the British society</a:t>
            </a:r>
            <a:endParaRPr/>
          </a:p>
          <a:p>
            <a:pPr marL="0" marR="0" lvl="0" indent="0" algn="l" rtl="0">
              <a:spcBef>
                <a:spcPts val="0"/>
              </a:spcBef>
              <a:spcAft>
                <a:spcPts val="0"/>
              </a:spcAft>
              <a:buNone/>
            </a:pPr>
            <a:endParaRPr sz="1600" i="1">
              <a:solidFill>
                <a:srgbClr val="FF0000"/>
              </a:solidFill>
              <a:latin typeface="Rockwell"/>
              <a:ea typeface="Rockwell"/>
              <a:cs typeface="Rockwell"/>
              <a:sym typeface="Rockwell"/>
            </a:endParaRPr>
          </a:p>
          <a:p>
            <a:pPr marL="0" marR="0" lvl="0" indent="0" algn="l" rtl="0">
              <a:spcBef>
                <a:spcPts val="0"/>
              </a:spcBef>
              <a:spcAft>
                <a:spcPts val="0"/>
              </a:spcAft>
              <a:buNone/>
            </a:pPr>
            <a:r>
              <a:rPr lang="en-GB" sz="1600" i="1">
                <a:solidFill>
                  <a:srgbClr val="FF0000"/>
                </a:solidFill>
                <a:latin typeface="Rockwell"/>
                <a:ea typeface="Rockwell"/>
                <a:cs typeface="Rockwell"/>
                <a:sym typeface="Rockwell"/>
              </a:rPr>
              <a:t>He argued that the basic features of family life have remained the same for the majority of the population since the 1950s</a:t>
            </a:r>
            <a:endParaRPr sz="1600" b="1">
              <a:solidFill>
                <a:schemeClr val="dk1"/>
              </a:solidFill>
              <a:latin typeface="Rockwell"/>
              <a:ea typeface="Rockwell"/>
              <a:cs typeface="Rockwell"/>
              <a:sym typeface="Rockwell"/>
            </a:endParaRPr>
          </a:p>
          <a:p>
            <a:pPr marL="0" marR="0" lvl="0" indent="0" algn="l" rtl="0">
              <a:spcBef>
                <a:spcPts val="0"/>
              </a:spcBef>
              <a:spcAft>
                <a:spcPts val="0"/>
              </a:spcAft>
              <a:buNone/>
            </a:pPr>
            <a:endParaRPr sz="1800" b="1">
              <a:solidFill>
                <a:schemeClr val="dk1"/>
              </a:solidFill>
              <a:latin typeface="Rockwell"/>
              <a:ea typeface="Rockwell"/>
              <a:cs typeface="Rockwell"/>
              <a:sym typeface="Rockwell"/>
            </a:endParaRPr>
          </a:p>
        </p:txBody>
      </p:sp>
      <p:pic>
        <p:nvPicPr>
          <p:cNvPr id="210" name="Google Shape;210;p13"/>
          <p:cNvPicPr preferRelativeResize="0"/>
          <p:nvPr/>
        </p:nvPicPr>
        <p:blipFill rotWithShape="1">
          <a:blip r:embed="rId3">
            <a:alphaModFix/>
          </a:blip>
          <a:srcRect/>
          <a:stretch/>
        </p:blipFill>
        <p:spPr>
          <a:xfrm>
            <a:off x="10075190" y="220854"/>
            <a:ext cx="1905000" cy="114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215" name="Google Shape;215;p14"/>
          <p:cNvGraphicFramePr/>
          <p:nvPr/>
        </p:nvGraphicFramePr>
        <p:xfrm>
          <a:off x="101600" y="440269"/>
          <a:ext cx="11968475" cy="6178660"/>
        </p:xfrm>
        <a:graphic>
          <a:graphicData uri="http://schemas.openxmlformats.org/drawingml/2006/table">
            <a:tbl>
              <a:tblPr firstRow="1" bandRow="1">
                <a:noFill/>
                <a:tableStyleId>{28A3B62E-3769-498B-B926-465C97DF0CC6}</a:tableStyleId>
              </a:tblPr>
              <a:tblGrid>
                <a:gridCol w="4042825">
                  <a:extLst>
                    <a:ext uri="{9D8B030D-6E8A-4147-A177-3AD203B41FA5}">
                      <a16:colId xmlns:a16="http://schemas.microsoft.com/office/drawing/2014/main" val="20000"/>
                    </a:ext>
                  </a:extLst>
                </a:gridCol>
                <a:gridCol w="7925650">
                  <a:extLst>
                    <a:ext uri="{9D8B030D-6E8A-4147-A177-3AD203B41FA5}">
                      <a16:colId xmlns:a16="http://schemas.microsoft.com/office/drawing/2014/main" val="20001"/>
                    </a:ext>
                  </a:extLst>
                </a:gridCol>
              </a:tblGrid>
              <a:tr h="1437925">
                <a:tc>
                  <a:txBody>
                    <a:bodyPr/>
                    <a:lstStyle/>
                    <a:p>
                      <a:pPr marL="0" marR="0" lvl="0" indent="0" algn="l" rtl="0">
                        <a:spcBef>
                          <a:spcPts val="0"/>
                        </a:spcBef>
                        <a:spcAft>
                          <a:spcPts val="0"/>
                        </a:spcAft>
                        <a:buNone/>
                      </a:pPr>
                      <a:r>
                        <a:rPr lang="en-GB" sz="1600">
                          <a:latin typeface="Rockwell"/>
                          <a:ea typeface="Rockwell"/>
                          <a:cs typeface="Rockwell"/>
                          <a:sym typeface="Rockwell"/>
                        </a:rPr>
                        <a:t>Legal Changes</a:t>
                      </a:r>
                      <a:endParaRPr/>
                    </a:p>
                    <a:p>
                      <a:pPr marL="342900" marR="0" lvl="0" indent="-342900" algn="l" rtl="0">
                        <a:spcBef>
                          <a:spcPts val="0"/>
                        </a:spcBef>
                        <a:spcAft>
                          <a:spcPts val="0"/>
                        </a:spcAft>
                        <a:buClr>
                          <a:schemeClr val="dk1"/>
                        </a:buClr>
                        <a:buSzPts val="1600"/>
                        <a:buFont typeface="Rockwell"/>
                        <a:buAutoNum type="arabicPeriod"/>
                      </a:pPr>
                      <a:r>
                        <a:rPr lang="en-GB" sz="1600">
                          <a:latin typeface="Rockwell"/>
                          <a:ea typeface="Rockwell"/>
                          <a:cs typeface="Rockwell"/>
                          <a:sym typeface="Rockwell"/>
                        </a:rPr>
                        <a:t>Divorce Reform Act (1969)</a:t>
                      </a:r>
                      <a:endParaRPr/>
                    </a:p>
                    <a:p>
                      <a:pPr marL="342900" marR="0" lvl="0" indent="-342900" algn="l" rtl="0">
                        <a:spcBef>
                          <a:spcPts val="0"/>
                        </a:spcBef>
                        <a:spcAft>
                          <a:spcPts val="0"/>
                        </a:spcAft>
                        <a:buClr>
                          <a:schemeClr val="dk1"/>
                        </a:buClr>
                        <a:buSzPts val="1600"/>
                        <a:buFont typeface="Rockwell"/>
                        <a:buAutoNum type="arabicPeriod"/>
                      </a:pPr>
                      <a:r>
                        <a:rPr lang="en-GB" sz="1600">
                          <a:latin typeface="Rockwell"/>
                          <a:ea typeface="Rockwell"/>
                          <a:cs typeface="Rockwell"/>
                          <a:sym typeface="Rockwell"/>
                        </a:rPr>
                        <a:t>Equal Pay Act (1970)</a:t>
                      </a:r>
                      <a:endParaRPr/>
                    </a:p>
                    <a:p>
                      <a:pPr marL="342900" marR="0" lvl="0" indent="-342900" algn="l" rtl="0">
                        <a:spcBef>
                          <a:spcPts val="0"/>
                        </a:spcBef>
                        <a:spcAft>
                          <a:spcPts val="0"/>
                        </a:spcAft>
                        <a:buClr>
                          <a:schemeClr val="dk1"/>
                        </a:buClr>
                        <a:buSzPts val="1600"/>
                        <a:buFont typeface="Rockwell"/>
                        <a:buAutoNum type="arabicPeriod"/>
                      </a:pPr>
                      <a:r>
                        <a:rPr lang="en-GB" sz="1600">
                          <a:latin typeface="Rockwell"/>
                          <a:ea typeface="Rockwell"/>
                          <a:cs typeface="Rockwell"/>
                          <a:sym typeface="Rockwell"/>
                        </a:rPr>
                        <a:t>Marriage (Same Sex Couples) Act (2013)</a:t>
                      </a:r>
                      <a:endParaRPr sz="1600">
                        <a:latin typeface="Rockwell"/>
                        <a:ea typeface="Rockwell"/>
                        <a:cs typeface="Rockwell"/>
                        <a:sym typeface="Rockwell"/>
                      </a:endParaRPr>
                    </a:p>
                  </a:txBody>
                  <a:tcPr marL="91450" marR="91450" marT="45725" marB="45725"/>
                </a:tc>
                <a:tc>
                  <a:txBody>
                    <a:bodyPr/>
                    <a:lstStyle/>
                    <a:p>
                      <a:pPr marL="285750" marR="0" lvl="0" indent="-285750" algn="l" rtl="0">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The Divorce Reform Act (1969), made it easier for couples to escape an unhappy marriage</a:t>
                      </a:r>
                      <a:endParaRPr sz="160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The Equal Pay Act (1970) meant that women and men doing the same job would get the same pay. </a:t>
                      </a:r>
                      <a:endParaRPr sz="160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The Marriage (Same Sex Couples) Act (2013) allowed same couples to get married in England and Wales</a:t>
                      </a:r>
                      <a:endParaRPr sz="16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0"/>
                  </a:ext>
                </a:extLst>
              </a:tr>
              <a:tr h="986825">
                <a:tc>
                  <a:txBody>
                    <a:bodyPr/>
                    <a:lstStyle/>
                    <a:p>
                      <a:pPr marL="0" marR="0" lvl="0" indent="0" algn="l" rtl="0">
                        <a:spcBef>
                          <a:spcPts val="0"/>
                        </a:spcBef>
                        <a:spcAft>
                          <a:spcPts val="0"/>
                        </a:spcAft>
                        <a:buNone/>
                      </a:pPr>
                      <a:r>
                        <a:rPr lang="en-GB" sz="1600">
                          <a:latin typeface="Rockwell"/>
                          <a:ea typeface="Rockwell"/>
                          <a:cs typeface="Rockwell"/>
                          <a:sym typeface="Rockwell"/>
                        </a:rPr>
                        <a:t>Changes in social values and attitudes</a:t>
                      </a:r>
                      <a:endParaRPr/>
                    </a:p>
                  </a:txBody>
                  <a:tcPr marL="91450" marR="91450" marT="45725" marB="45725"/>
                </a:tc>
                <a:tc>
                  <a:txBody>
                    <a:bodyPr/>
                    <a:lstStyle/>
                    <a:p>
                      <a:pPr marL="285750" marR="0" lvl="0" indent="-285750" algn="l" rtl="0">
                        <a:spcBef>
                          <a:spcPts val="0"/>
                        </a:spcBef>
                        <a:spcAft>
                          <a:spcPts val="0"/>
                        </a:spcAft>
                        <a:buClr>
                          <a:srgbClr val="FF0000"/>
                        </a:buClr>
                        <a:buSzPts val="1600"/>
                        <a:buFont typeface="Arial"/>
                        <a:buChar char="•"/>
                      </a:pPr>
                      <a:r>
                        <a:rPr lang="en-GB" sz="1600" b="0">
                          <a:solidFill>
                            <a:srgbClr val="FF0000"/>
                          </a:solidFill>
                          <a:latin typeface="Rockwell"/>
                          <a:ea typeface="Rockwell"/>
                          <a:cs typeface="Rockwell"/>
                          <a:sym typeface="Rockwell"/>
                        </a:rPr>
                        <a:t>Previously, people tended to marry later and did not consider creating a family as the most important thing in their lives</a:t>
                      </a:r>
                      <a:endParaRPr sz="1600" b="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b="0">
                          <a:solidFill>
                            <a:srgbClr val="FF0000"/>
                          </a:solidFill>
                          <a:latin typeface="Rockwell"/>
                          <a:ea typeface="Rockwell"/>
                          <a:cs typeface="Rockwell"/>
                          <a:sym typeface="Rockwell"/>
                        </a:rPr>
                        <a:t>However, today more and more people choose to live alone, which now has less stigma attached to it than before</a:t>
                      </a:r>
                      <a:endParaRPr sz="1600" b="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586300">
                <a:tc>
                  <a:txBody>
                    <a:bodyPr/>
                    <a:lstStyle/>
                    <a:p>
                      <a:pPr marL="0" marR="0" lvl="0" indent="0" algn="l" rtl="0">
                        <a:spcBef>
                          <a:spcPts val="0"/>
                        </a:spcBef>
                        <a:spcAft>
                          <a:spcPts val="0"/>
                        </a:spcAft>
                        <a:buNone/>
                      </a:pPr>
                      <a:r>
                        <a:rPr lang="en-GB" sz="1600">
                          <a:latin typeface="Rockwell"/>
                          <a:ea typeface="Rockwell"/>
                          <a:cs typeface="Rockwell"/>
                          <a:sym typeface="Rockwell"/>
                        </a:rPr>
                        <a:t>Changing gender roles and employment opportunities</a:t>
                      </a:r>
                      <a:endParaRPr sz="1600">
                        <a:latin typeface="Rockwell"/>
                        <a:ea typeface="Rockwell"/>
                        <a:cs typeface="Rockwell"/>
                        <a:sym typeface="Rockwell"/>
                      </a:endParaRPr>
                    </a:p>
                  </a:txBody>
                  <a:tcPr marL="91450" marR="91450" marT="45725" marB="45725"/>
                </a:tc>
                <a:tc>
                  <a:txBody>
                    <a:bodyPr/>
                    <a:lstStyle/>
                    <a:p>
                      <a:pPr marL="285750" marR="0" lvl="0" indent="-285750" algn="l" rtl="0">
                        <a:lnSpc>
                          <a:spcPct val="100000"/>
                        </a:lnSpc>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An increasing number of women work and no longer need to depend on men for their financial security</a:t>
                      </a:r>
                      <a:endParaRPr sz="16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535700">
                <a:tc>
                  <a:txBody>
                    <a:bodyPr/>
                    <a:lstStyle/>
                    <a:p>
                      <a:pPr marL="0" marR="0" lvl="0" indent="0" algn="l" rtl="0">
                        <a:spcBef>
                          <a:spcPts val="0"/>
                        </a:spcBef>
                        <a:spcAft>
                          <a:spcPts val="0"/>
                        </a:spcAft>
                        <a:buNone/>
                      </a:pPr>
                      <a:r>
                        <a:rPr lang="en-GB" sz="1600">
                          <a:latin typeface="Rockwell"/>
                          <a:ea typeface="Rockwell"/>
                          <a:cs typeface="Rockwell"/>
                          <a:sym typeface="Rockwell"/>
                        </a:rPr>
                        <a:t>State benefits for lone parents</a:t>
                      </a:r>
                      <a:endParaRPr sz="1600">
                        <a:latin typeface="Rockwell"/>
                        <a:ea typeface="Rockwell"/>
                        <a:cs typeface="Rockwell"/>
                        <a:sym typeface="Rockwell"/>
                      </a:endParaRPr>
                    </a:p>
                  </a:txBody>
                  <a:tcPr marL="91450" marR="91450" marT="45725" marB="45725"/>
                </a:tc>
                <a:tc>
                  <a:txBody>
                    <a:bodyPr/>
                    <a:lstStyle/>
                    <a:p>
                      <a:pPr marL="285750" marR="0" lvl="0" indent="-285750" algn="l" rtl="0">
                        <a:lnSpc>
                          <a:spcPct val="100000"/>
                        </a:lnSpc>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The decision to divorce and raise children in a lone parent household easier to do</a:t>
                      </a:r>
                      <a:endParaRPr sz="16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r h="699225">
                <a:tc>
                  <a:txBody>
                    <a:bodyPr/>
                    <a:lstStyle/>
                    <a:p>
                      <a:pPr marL="0" marR="0" lvl="0" indent="0" algn="l" rtl="0">
                        <a:spcBef>
                          <a:spcPts val="0"/>
                        </a:spcBef>
                        <a:spcAft>
                          <a:spcPts val="0"/>
                        </a:spcAft>
                        <a:buNone/>
                      </a:pPr>
                      <a:r>
                        <a:rPr lang="en-GB" sz="1600">
                          <a:latin typeface="Rockwell"/>
                          <a:ea typeface="Rockwell"/>
                          <a:cs typeface="Rockwell"/>
                          <a:sym typeface="Rockwell"/>
                        </a:rPr>
                        <a:t>Longer lie expectancy</a:t>
                      </a:r>
                      <a:endParaRPr sz="1600">
                        <a:latin typeface="Rockwell"/>
                        <a:ea typeface="Rockwell"/>
                        <a:cs typeface="Rockwell"/>
                        <a:sym typeface="Rockwell"/>
                      </a:endParaRPr>
                    </a:p>
                  </a:txBody>
                  <a:tcPr marL="91450" marR="91450" marT="45725" marB="45725"/>
                </a:tc>
                <a:tc>
                  <a:txBody>
                    <a:bodyPr/>
                    <a:lstStyle/>
                    <a:p>
                      <a:pPr marL="285750" marR="0" lvl="0" indent="-285750" algn="l" rtl="0">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An increase in life expectancy means that when couples marry today they are likely to spend a considerable amount of their life with one person</a:t>
                      </a:r>
                      <a:endParaRPr sz="16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r h="1113575">
                <a:tc>
                  <a:txBody>
                    <a:bodyPr/>
                    <a:lstStyle/>
                    <a:p>
                      <a:pPr marL="0" marR="0" lvl="0" indent="0" algn="l" rtl="0">
                        <a:spcBef>
                          <a:spcPts val="0"/>
                        </a:spcBef>
                        <a:spcAft>
                          <a:spcPts val="0"/>
                        </a:spcAft>
                        <a:buNone/>
                      </a:pPr>
                      <a:r>
                        <a:rPr lang="en-GB" sz="1600">
                          <a:latin typeface="Rockwell"/>
                          <a:ea typeface="Rockwell"/>
                          <a:cs typeface="Rockwell"/>
                          <a:sym typeface="Rockwell"/>
                        </a:rPr>
                        <a:t>Decline in religion (secularisation)</a:t>
                      </a:r>
                      <a:endParaRPr/>
                    </a:p>
                  </a:txBody>
                  <a:tcPr marL="91450" marR="91450" marT="45725" marB="45725"/>
                </a:tc>
                <a:tc>
                  <a:txBody>
                    <a:bodyPr/>
                    <a:lstStyle/>
                    <a:p>
                      <a:pPr marL="285750" marR="0" lvl="0" indent="-285750" algn="l" rtl="0">
                        <a:spcBef>
                          <a:spcPts val="0"/>
                        </a:spcBef>
                        <a:spcAft>
                          <a:spcPts val="0"/>
                        </a:spcAft>
                        <a:buClr>
                          <a:srgbClr val="FF0000"/>
                        </a:buClr>
                        <a:buSzPts val="1600"/>
                        <a:buFont typeface="Arial"/>
                        <a:buChar char="•"/>
                      </a:pPr>
                      <a:r>
                        <a:rPr lang="en-GB" sz="1600">
                          <a:solidFill>
                            <a:srgbClr val="FF0000"/>
                          </a:solidFill>
                          <a:latin typeface="Rockwell"/>
                          <a:ea typeface="Rockwell"/>
                          <a:cs typeface="Rockwell"/>
                          <a:sym typeface="Rockwell"/>
                        </a:rPr>
                        <a:t>Secularisation refers to the declining influence of religious beliefs and institutions</a:t>
                      </a:r>
                      <a:endParaRPr sz="160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b="1">
                          <a:solidFill>
                            <a:srgbClr val="FF0000"/>
                          </a:solidFill>
                          <a:latin typeface="Rockwell"/>
                          <a:ea typeface="Rockwell"/>
                          <a:cs typeface="Rockwell"/>
                          <a:sym typeface="Rockwell"/>
                        </a:rPr>
                        <a:t>Goode</a:t>
                      </a:r>
                      <a:r>
                        <a:rPr lang="en-GB" sz="1600">
                          <a:solidFill>
                            <a:srgbClr val="FF0000"/>
                          </a:solidFill>
                          <a:latin typeface="Rockwell"/>
                          <a:ea typeface="Rockwell"/>
                          <a:cs typeface="Rockwell"/>
                          <a:sym typeface="Rockwell"/>
                        </a:rPr>
                        <a:t> argued that secularisation has resulted in marriage becoming less of a sacred, spiritual union and more of a personal and practical commitment</a:t>
                      </a:r>
                      <a:endParaRPr sz="16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5"/>
                  </a:ext>
                </a:extLst>
              </a:tr>
              <a:tr h="535700">
                <a:tc>
                  <a:txBody>
                    <a:bodyPr/>
                    <a:lstStyle/>
                    <a:p>
                      <a:pPr marL="0" marR="0" lvl="0" indent="0" algn="l" rtl="0">
                        <a:spcBef>
                          <a:spcPts val="0"/>
                        </a:spcBef>
                        <a:spcAft>
                          <a:spcPts val="0"/>
                        </a:spcAft>
                        <a:buNone/>
                      </a:pPr>
                      <a:r>
                        <a:rPr lang="en-GB" sz="1600">
                          <a:latin typeface="Rockwell"/>
                          <a:ea typeface="Rockwell"/>
                          <a:cs typeface="Rockwell"/>
                          <a:sym typeface="Rockwell"/>
                        </a:rPr>
                        <a:t>Immigration</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Immigration of people from other parts of the world has led to an increase in different family types</a:t>
                      </a:r>
                      <a:endParaRPr sz="1600">
                        <a:solidFill>
                          <a:schemeClr val="dk1"/>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6"/>
                  </a:ext>
                </a:extLst>
              </a:tr>
            </a:tbl>
          </a:graphicData>
        </a:graphic>
      </p:graphicFrame>
      <p:sp>
        <p:nvSpPr>
          <p:cNvPr id="216" name="Google Shape;216;p14"/>
          <p:cNvSpPr txBox="1"/>
          <p:nvPr/>
        </p:nvSpPr>
        <p:spPr>
          <a:xfrm>
            <a:off x="4302195" y="0"/>
            <a:ext cx="356728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Rockwell"/>
                <a:ea typeface="Rockwell"/>
                <a:cs typeface="Rockwell"/>
                <a:sym typeface="Rockwell"/>
              </a:rPr>
              <a:t>Reasons for Family Diversity</a:t>
            </a:r>
            <a:endParaRPr sz="1800" b="1" u="sng">
              <a:solidFill>
                <a:schemeClr val="dk1"/>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838200" y="365125"/>
            <a:ext cx="10515600" cy="47982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Rockwell"/>
              <a:buNone/>
            </a:pPr>
            <a:r>
              <a:rPr lang="en-GB" sz="3959" b="1" u="sng">
                <a:latin typeface="Rockwell"/>
                <a:ea typeface="Rockwell"/>
                <a:cs typeface="Rockwell"/>
                <a:sym typeface="Rockwell"/>
              </a:rPr>
              <a:t>Is the nuclear family still important in modern Britain?</a:t>
            </a:r>
            <a:endParaRPr/>
          </a:p>
        </p:txBody>
      </p:sp>
      <p:sp>
        <p:nvSpPr>
          <p:cNvPr id="222" name="Google Shape;222;p15"/>
          <p:cNvSpPr txBox="1">
            <a:spLocks noGrp="1"/>
          </p:cNvSpPr>
          <p:nvPr>
            <p:ph type="body" idx="1"/>
          </p:nvPr>
        </p:nvSpPr>
        <p:spPr>
          <a:xfrm>
            <a:off x="0" y="1273214"/>
            <a:ext cx="6172200" cy="558478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b="1" u="sng" dirty="0">
                <a:latin typeface="Rockwell"/>
                <a:ea typeface="Rockwell"/>
                <a:cs typeface="Rockwell"/>
                <a:sym typeface="Rockwell"/>
              </a:rPr>
              <a:t>For</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Leach (67) recognised the power of the image of the nuclear family. He argued that the ‘cereal packet image of the family’ showed how families ought to be</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Chester (85) nuclear family still typical family type</a:t>
            </a:r>
            <a:endParaRPr sz="2000" dirty="0">
              <a:latin typeface="Rockwell"/>
              <a:ea typeface="Rockwell"/>
              <a:cs typeface="Rockwell"/>
              <a:sym typeface="Rockwell"/>
            </a:endParaRPr>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Huge majority of family commercials still depict the nuclear family</a:t>
            </a:r>
            <a:endParaRPr sz="2000" dirty="0">
              <a:latin typeface="Rockwell"/>
              <a:ea typeface="Rockwell"/>
              <a:cs typeface="Rockwell"/>
              <a:sym typeface="Rockwell"/>
            </a:endParaRPr>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Functionalist perspective - emphasising the importance of the nuclear family in providing essential functions for individuals and society. </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In 2016, there were </a:t>
            </a:r>
            <a:r>
              <a:rPr lang="en-GB" sz="2000" b="1" dirty="0">
                <a:latin typeface="Rockwell"/>
                <a:ea typeface="Rockwell"/>
                <a:cs typeface="Rockwell"/>
                <a:sym typeface="Rockwell"/>
              </a:rPr>
              <a:t>18.7 million</a:t>
            </a:r>
            <a:r>
              <a:rPr lang="en-GB" sz="2000" dirty="0">
                <a:latin typeface="Rockwell"/>
                <a:ea typeface="Rockwell"/>
                <a:cs typeface="Rockwell"/>
                <a:sym typeface="Rockwell"/>
              </a:rPr>
              <a:t> nuclear families (still most popular)</a:t>
            </a:r>
            <a:endParaRPr dirty="0"/>
          </a:p>
          <a:p>
            <a:pPr marL="228600" lvl="0" indent="-101600" algn="l" rtl="0">
              <a:lnSpc>
                <a:spcPct val="90000"/>
              </a:lnSpc>
              <a:spcBef>
                <a:spcPts val="1000"/>
              </a:spcBef>
              <a:spcAft>
                <a:spcPts val="0"/>
              </a:spcAft>
              <a:buClr>
                <a:schemeClr val="dk1"/>
              </a:buClr>
              <a:buSzPts val="2000"/>
              <a:buNone/>
            </a:pPr>
            <a:endParaRPr sz="2000" dirty="0">
              <a:latin typeface="Rockwell"/>
              <a:ea typeface="Rockwell"/>
              <a:cs typeface="Rockwell"/>
              <a:sym typeface="Rockwell"/>
            </a:endParaRPr>
          </a:p>
        </p:txBody>
      </p:sp>
      <p:sp>
        <p:nvSpPr>
          <p:cNvPr id="223" name="Google Shape;223;p15"/>
          <p:cNvSpPr txBox="1">
            <a:spLocks noGrp="1"/>
          </p:cNvSpPr>
          <p:nvPr>
            <p:ph type="body" idx="2"/>
          </p:nvPr>
        </p:nvSpPr>
        <p:spPr>
          <a:xfrm>
            <a:off x="6172200" y="1273215"/>
            <a:ext cx="6019800" cy="5584784"/>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GB" b="1" u="sng" dirty="0">
                <a:latin typeface="Rockwell"/>
                <a:ea typeface="Rockwell"/>
                <a:cs typeface="Rockwell"/>
                <a:sym typeface="Rockwell"/>
              </a:rPr>
              <a:t>Against</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The increasing diversity of the family in contemporary society, with many people now live in other family forms e.g. lone parent, reconstituted, same-sex. (Rapoports)</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 Other types of family are becoming much more popular due to immigration e.g. Asian families tend to be extended families</a:t>
            </a:r>
            <a:endParaRPr dirty="0"/>
          </a:p>
          <a:p>
            <a:pPr marL="228600" lvl="0" indent="-228600" algn="l" rtl="0">
              <a:lnSpc>
                <a:spcPct val="90000"/>
              </a:lnSpc>
              <a:spcBef>
                <a:spcPts val="1000"/>
              </a:spcBef>
              <a:spcAft>
                <a:spcPts val="0"/>
              </a:spcAft>
              <a:buClr>
                <a:schemeClr val="dk1"/>
              </a:buClr>
              <a:buSzPts val="2000"/>
              <a:buChar char="•"/>
            </a:pPr>
            <a:r>
              <a:rPr lang="en-GB" sz="2000" dirty="0">
                <a:latin typeface="Rockwell"/>
                <a:ea typeface="Rockwell"/>
                <a:cs typeface="Rockwell"/>
                <a:sym typeface="Rockwell"/>
              </a:rPr>
              <a:t>New Right perspective - arguing that children are more likely to develop into stable adults if brought up by both parents. But due to decline of nuclear family the nuclear family is now in “crisis”</a:t>
            </a:r>
            <a:endParaRPr dirty="0"/>
          </a:p>
          <a:p>
            <a:pPr marL="228600" lvl="0" indent="-50800" algn="l" rtl="0">
              <a:lnSpc>
                <a:spcPct val="90000"/>
              </a:lnSpc>
              <a:spcBef>
                <a:spcPts val="1000"/>
              </a:spcBef>
              <a:spcAft>
                <a:spcPts val="0"/>
              </a:spcAft>
              <a:buClr>
                <a:schemeClr val="dk1"/>
              </a:buClr>
              <a:buSzPts val="2800"/>
              <a:buNone/>
            </a:pPr>
            <a:endParaRPr dirty="0">
              <a:latin typeface="Rockwell"/>
              <a:ea typeface="Rockwell"/>
              <a:cs typeface="Rockwell"/>
              <a:sym typeface="Rockwell"/>
            </a:endParaRPr>
          </a:p>
          <a:p>
            <a:pPr marL="228600" lvl="0" indent="-50800" algn="l" rtl="0">
              <a:lnSpc>
                <a:spcPct val="90000"/>
              </a:lnSpc>
              <a:spcBef>
                <a:spcPts val="1000"/>
              </a:spcBef>
              <a:spcAft>
                <a:spcPts val="0"/>
              </a:spcAft>
              <a:buClr>
                <a:schemeClr val="dk1"/>
              </a:buClr>
              <a:buSzPts val="2800"/>
              <a:buNone/>
            </a:pPr>
            <a:endParaRPr dirty="0">
              <a:latin typeface="Rockwell"/>
              <a:ea typeface="Rockwell"/>
              <a:cs typeface="Rockwell"/>
              <a:sym typeface="Rockwell"/>
            </a:endParaRPr>
          </a:p>
          <a:p>
            <a:pPr marL="0" lvl="0" indent="0" algn="ctr" rtl="0">
              <a:lnSpc>
                <a:spcPct val="90000"/>
              </a:lnSpc>
              <a:spcBef>
                <a:spcPts val="1000"/>
              </a:spcBef>
              <a:spcAft>
                <a:spcPts val="0"/>
              </a:spcAft>
              <a:buClr>
                <a:schemeClr val="dk1"/>
              </a:buClr>
              <a:buSzPts val="2800"/>
              <a:buNone/>
            </a:pPr>
            <a:endParaRPr dirty="0">
              <a:latin typeface="Rockwell"/>
              <a:ea typeface="Rockwell"/>
              <a:cs typeface="Rockwell"/>
              <a:sym typeface="Rockwell"/>
            </a:endParaRPr>
          </a:p>
          <a:p>
            <a:pPr marL="0" lvl="0" indent="0" algn="ctr" rtl="0">
              <a:lnSpc>
                <a:spcPct val="90000"/>
              </a:lnSpc>
              <a:spcBef>
                <a:spcPts val="1000"/>
              </a:spcBef>
              <a:spcAft>
                <a:spcPts val="0"/>
              </a:spcAft>
              <a:buClr>
                <a:schemeClr val="dk1"/>
              </a:buClr>
              <a:buSzPts val="2800"/>
              <a:buNone/>
            </a:pPr>
            <a:endParaRPr dirty="0">
              <a:latin typeface="Rockwell"/>
              <a:ea typeface="Rockwell"/>
              <a:cs typeface="Rockwell"/>
              <a:sym typeface="Rockwell"/>
            </a:endParaRPr>
          </a:p>
          <a:p>
            <a:pPr marL="0" lvl="0" indent="0" algn="ctr" rtl="0">
              <a:lnSpc>
                <a:spcPct val="90000"/>
              </a:lnSpc>
              <a:spcBef>
                <a:spcPts val="1000"/>
              </a:spcBef>
              <a:spcAft>
                <a:spcPts val="0"/>
              </a:spcAft>
              <a:buClr>
                <a:schemeClr val="dk1"/>
              </a:buClr>
              <a:buSzPts val="2800"/>
              <a:buNone/>
            </a:pPr>
            <a:endParaRPr b="1" u="sng" dirty="0">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a:latin typeface="Rockwell"/>
                <a:ea typeface="Rockwell"/>
                <a:cs typeface="Rockwell"/>
                <a:sym typeface="Rockwell"/>
              </a:rPr>
              <a:t>Conjugal role relationships</a:t>
            </a:r>
            <a:endParaRPr/>
          </a:p>
        </p:txBody>
      </p:sp>
      <p:sp>
        <p:nvSpPr>
          <p:cNvPr id="229" name="Google Shape;229;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7" descr="https://bertonesousa.files.wordpress.com/2012/11/marx-weber-e-durkheim2.png"/>
          <p:cNvPicPr preferRelativeResize="0"/>
          <p:nvPr/>
        </p:nvPicPr>
        <p:blipFill rotWithShape="1">
          <a:blip r:embed="rId3">
            <a:alphaModFix/>
          </a:blip>
          <a:srcRect r="72504" b="17909"/>
          <a:stretch/>
        </p:blipFill>
        <p:spPr>
          <a:xfrm>
            <a:off x="507707" y="4393975"/>
            <a:ext cx="1381458" cy="2451450"/>
          </a:xfrm>
          <a:prstGeom prst="rect">
            <a:avLst/>
          </a:prstGeom>
          <a:noFill/>
          <a:ln>
            <a:noFill/>
          </a:ln>
        </p:spPr>
      </p:pic>
      <p:pic>
        <p:nvPicPr>
          <p:cNvPr id="235" name="Google Shape;235;p17" descr="https://bertonesousa.files.wordpress.com/2012/11/marx-weber-e-durkheim2.png"/>
          <p:cNvPicPr preferRelativeResize="0"/>
          <p:nvPr/>
        </p:nvPicPr>
        <p:blipFill rotWithShape="1">
          <a:blip r:embed="rId3">
            <a:alphaModFix/>
          </a:blip>
          <a:srcRect l="28070" r="39268" b="17909"/>
          <a:stretch/>
        </p:blipFill>
        <p:spPr>
          <a:xfrm>
            <a:off x="3877088" y="4338833"/>
            <a:ext cx="1337244" cy="2451450"/>
          </a:xfrm>
          <a:prstGeom prst="rect">
            <a:avLst/>
          </a:prstGeom>
          <a:noFill/>
          <a:ln>
            <a:noFill/>
          </a:ln>
        </p:spPr>
      </p:pic>
      <p:pic>
        <p:nvPicPr>
          <p:cNvPr id="236" name="Google Shape;236;p17"/>
          <p:cNvPicPr preferRelativeResize="0"/>
          <p:nvPr/>
        </p:nvPicPr>
        <p:blipFill rotWithShape="1">
          <a:blip r:embed="rId4">
            <a:alphaModFix/>
          </a:blip>
          <a:srcRect/>
          <a:stretch/>
        </p:blipFill>
        <p:spPr>
          <a:xfrm>
            <a:off x="7616754" y="4665210"/>
            <a:ext cx="1765574" cy="2285388"/>
          </a:xfrm>
          <a:prstGeom prst="rect">
            <a:avLst/>
          </a:prstGeom>
          <a:noFill/>
          <a:ln>
            <a:noFill/>
          </a:ln>
        </p:spPr>
      </p:pic>
      <p:pic>
        <p:nvPicPr>
          <p:cNvPr id="237" name="Google Shape;237;p17" descr="http://i3.cpcache.com/product/842196512/margaret_thatcher_bitches_posters.jpg?height=350&amp;width=350"/>
          <p:cNvPicPr preferRelativeResize="0"/>
          <p:nvPr/>
        </p:nvPicPr>
        <p:blipFill rotWithShape="1">
          <a:blip r:embed="rId5">
            <a:alphaModFix/>
          </a:blip>
          <a:srcRect l="22931" t="9540" r="23067" b="27820"/>
          <a:stretch/>
        </p:blipFill>
        <p:spPr>
          <a:xfrm>
            <a:off x="10696945" y="4775200"/>
            <a:ext cx="1362790" cy="2049589"/>
          </a:xfrm>
          <a:prstGeom prst="rect">
            <a:avLst/>
          </a:prstGeom>
          <a:noFill/>
          <a:ln>
            <a:noFill/>
          </a:ln>
        </p:spPr>
      </p:pic>
      <p:sp>
        <p:nvSpPr>
          <p:cNvPr id="238" name="Google Shape;238;p17"/>
          <p:cNvSpPr/>
          <p:nvPr/>
        </p:nvSpPr>
        <p:spPr>
          <a:xfrm>
            <a:off x="3549603" y="5859899"/>
            <a:ext cx="996107"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Marxist</a:t>
            </a:r>
            <a:endParaRPr sz="2000">
              <a:solidFill>
                <a:schemeClr val="lt1"/>
              </a:solidFill>
              <a:latin typeface="Calibri"/>
              <a:ea typeface="Calibri"/>
              <a:cs typeface="Calibri"/>
              <a:sym typeface="Calibri"/>
            </a:endParaRPr>
          </a:p>
        </p:txBody>
      </p:sp>
      <p:sp>
        <p:nvSpPr>
          <p:cNvPr id="239" name="Google Shape;239;p17"/>
          <p:cNvSpPr/>
          <p:nvPr/>
        </p:nvSpPr>
        <p:spPr>
          <a:xfrm>
            <a:off x="338419" y="6280196"/>
            <a:ext cx="1550746"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Functionalist</a:t>
            </a:r>
            <a:endParaRPr sz="2000">
              <a:solidFill>
                <a:schemeClr val="lt1"/>
              </a:solidFill>
              <a:latin typeface="Calibri"/>
              <a:ea typeface="Calibri"/>
              <a:cs typeface="Calibri"/>
              <a:sym typeface="Calibri"/>
            </a:endParaRPr>
          </a:p>
        </p:txBody>
      </p:sp>
      <p:sp>
        <p:nvSpPr>
          <p:cNvPr id="240" name="Google Shape;240;p17"/>
          <p:cNvSpPr/>
          <p:nvPr/>
        </p:nvSpPr>
        <p:spPr>
          <a:xfrm>
            <a:off x="8318222" y="5961225"/>
            <a:ext cx="1189493"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Feminists</a:t>
            </a:r>
            <a:endParaRPr sz="2000">
              <a:solidFill>
                <a:schemeClr val="lt1"/>
              </a:solidFill>
              <a:latin typeface="Calibri"/>
              <a:ea typeface="Calibri"/>
              <a:cs typeface="Calibri"/>
              <a:sym typeface="Calibri"/>
            </a:endParaRPr>
          </a:p>
        </p:txBody>
      </p:sp>
      <p:sp>
        <p:nvSpPr>
          <p:cNvPr id="241" name="Google Shape;241;p17"/>
          <p:cNvSpPr/>
          <p:nvPr/>
        </p:nvSpPr>
        <p:spPr>
          <a:xfrm>
            <a:off x="10585046" y="6286070"/>
            <a:ext cx="1282274"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New Right</a:t>
            </a:r>
            <a:endParaRPr sz="2000">
              <a:solidFill>
                <a:schemeClr val="lt1"/>
              </a:solidFill>
              <a:latin typeface="Calibri"/>
              <a:ea typeface="Calibri"/>
              <a:cs typeface="Calibri"/>
              <a:sym typeface="Calibri"/>
            </a:endParaRPr>
          </a:p>
        </p:txBody>
      </p:sp>
      <p:sp>
        <p:nvSpPr>
          <p:cNvPr id="242" name="Google Shape;242;p17"/>
          <p:cNvSpPr/>
          <p:nvPr/>
        </p:nvSpPr>
        <p:spPr>
          <a:xfrm>
            <a:off x="9276652" y="8118"/>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Similar to Functionalists they believe that segregated roles in the nuclear family are the best way for a family to function</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b="1" i="1">
                <a:solidFill>
                  <a:srgbClr val="FF0000"/>
                </a:solidFill>
                <a:latin typeface="Rockwell"/>
                <a:ea typeface="Rockwell"/>
                <a:cs typeface="Rockwell"/>
                <a:sym typeface="Rockwell"/>
              </a:rPr>
              <a:t>They tend to have a very negative view of lone- parent families and do not take into account one- parent families who thrive and contribute to society</a:t>
            </a:r>
            <a:endParaRPr/>
          </a:p>
        </p:txBody>
      </p:sp>
      <p:sp>
        <p:nvSpPr>
          <p:cNvPr id="243" name="Google Shape;243;p17"/>
          <p:cNvSpPr/>
          <p:nvPr/>
        </p:nvSpPr>
        <p:spPr>
          <a:xfrm>
            <a:off x="3123458" y="-20637"/>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They believe that men and women have different roles because that structure supports capitalism</a:t>
            </a:r>
            <a:endParaRPr sz="1600">
              <a:solidFill>
                <a:schemeClr val="dk1"/>
              </a:solidFill>
              <a:latin typeface="Rockwell"/>
              <a:ea typeface="Rockwell"/>
              <a:cs typeface="Rockwell"/>
              <a:sym typeface="Rockwell"/>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Zaretsky believes that the family supports capitalism by providing unpaid labour</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b="1" i="1">
                <a:solidFill>
                  <a:srgbClr val="FF0000"/>
                </a:solidFill>
                <a:latin typeface="Rockwell"/>
                <a:ea typeface="Rockwell"/>
                <a:cs typeface="Rockwell"/>
                <a:sym typeface="Rockwell"/>
              </a:rPr>
              <a:t>Marxism ignores the benefits of a nuclear family, for example, both parents supporting their children</a:t>
            </a:r>
            <a:endParaRPr sz="1600" b="1" i="1">
              <a:solidFill>
                <a:srgbClr val="FF0000"/>
              </a:solidFill>
              <a:latin typeface="Rockwell"/>
              <a:ea typeface="Rockwell"/>
              <a:cs typeface="Rockwell"/>
              <a:sym typeface="Rockwell"/>
            </a:endParaRPr>
          </a:p>
        </p:txBody>
      </p:sp>
      <p:sp>
        <p:nvSpPr>
          <p:cNvPr id="244" name="Google Shape;244;p17"/>
          <p:cNvSpPr/>
          <p:nvPr/>
        </p:nvSpPr>
        <p:spPr>
          <a:xfrm>
            <a:off x="6200055" y="0"/>
            <a:ext cx="2930683" cy="4665210"/>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Rockwell"/>
                <a:ea typeface="Rockwell"/>
                <a:cs typeface="Rockwell"/>
                <a:sym typeface="Rockwell"/>
              </a:rPr>
              <a:t>Present day Feminists, talk about ‘Triple Shift’ of women, 1. Career. 2. Housework. 3. Emotional work (Support family)</a:t>
            </a:r>
            <a:endParaRPr sz="1200">
              <a:solidFill>
                <a:schemeClr val="dk1"/>
              </a:solidFill>
              <a:latin typeface="Rockwell"/>
              <a:ea typeface="Rockwell"/>
              <a:cs typeface="Rockwell"/>
              <a:sym typeface="Rockwell"/>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Rockwell"/>
              <a:ea typeface="Rockwell"/>
              <a:cs typeface="Rockwell"/>
              <a:sym typeface="Rockwell"/>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Rockwell"/>
                <a:ea typeface="Rockwell"/>
                <a:cs typeface="Rockwell"/>
                <a:sym typeface="Rockwell"/>
              </a:rPr>
              <a:t>Feminist Ann Oakley (74) identified the existence of strong segregated roles. She said women tend to do all the housework.</a:t>
            </a:r>
            <a:endParaRPr sz="1200">
              <a:solidFill>
                <a:schemeClr val="dk1"/>
              </a:solidFill>
              <a:latin typeface="Rockwell"/>
              <a:ea typeface="Rockwell"/>
              <a:cs typeface="Rockwell"/>
              <a:sym typeface="Rockwell"/>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Rockwell"/>
              <a:ea typeface="Rockwell"/>
              <a:cs typeface="Rockwell"/>
              <a:sym typeface="Rockwell"/>
            </a:endParaRPr>
          </a:p>
          <a:p>
            <a:pPr marL="171450" marR="0" lvl="0" indent="-171450" algn="l" rtl="0">
              <a:spcBef>
                <a:spcPts val="0"/>
              </a:spcBef>
              <a:spcAft>
                <a:spcPts val="0"/>
              </a:spcAft>
              <a:buClr>
                <a:schemeClr val="dk1"/>
              </a:buClr>
              <a:buSzPts val="1200"/>
              <a:buFont typeface="Arial"/>
              <a:buChar char="•"/>
            </a:pPr>
            <a:r>
              <a:rPr lang="en-GB" sz="1200">
                <a:solidFill>
                  <a:schemeClr val="dk1"/>
                </a:solidFill>
                <a:latin typeface="Rockwell"/>
                <a:ea typeface="Rockwell"/>
                <a:cs typeface="Rockwell"/>
                <a:sym typeface="Rockwell"/>
              </a:rPr>
              <a:t>What is Delphy and Leonard believe it is men, who benefit the most from women’s labour. They believe the family is maintains patriarchy</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Rockwell"/>
              <a:ea typeface="Rockwell"/>
              <a:cs typeface="Rockwell"/>
              <a:sym typeface="Rockwell"/>
            </a:endParaRPr>
          </a:p>
          <a:p>
            <a:pPr marL="171450" marR="0" lvl="0" indent="-171450" algn="l" rtl="0">
              <a:spcBef>
                <a:spcPts val="0"/>
              </a:spcBef>
              <a:spcAft>
                <a:spcPts val="0"/>
              </a:spcAft>
              <a:buClr>
                <a:srgbClr val="FF0000"/>
              </a:buClr>
              <a:buSzPts val="1200"/>
              <a:buFont typeface="Arial"/>
              <a:buChar char="•"/>
            </a:pPr>
            <a:r>
              <a:rPr lang="en-GB" sz="1200" b="1" i="1">
                <a:solidFill>
                  <a:srgbClr val="FF0000"/>
                </a:solidFill>
                <a:latin typeface="Rockwell"/>
                <a:ea typeface="Rockwell"/>
                <a:cs typeface="Rockwell"/>
                <a:sym typeface="Rockwell"/>
              </a:rPr>
              <a:t>Functionalists would argue that feminists put too much emphasis on the negative side of family life because it ignores the possibility that women enjoy running the home, being married and raising children</a:t>
            </a:r>
            <a:endParaRPr sz="1200" b="1" i="1">
              <a:solidFill>
                <a:srgbClr val="FF0000"/>
              </a:solidFill>
              <a:latin typeface="Rockwell"/>
              <a:ea typeface="Rockwell"/>
              <a:cs typeface="Rockwell"/>
              <a:sym typeface="Rockwell"/>
            </a:endParaRPr>
          </a:p>
          <a:p>
            <a:pPr marL="0" marR="0" lvl="0" indent="0" algn="l" rtl="0">
              <a:spcBef>
                <a:spcPts val="0"/>
              </a:spcBef>
              <a:spcAft>
                <a:spcPts val="0"/>
              </a:spcAft>
              <a:buNone/>
            </a:pPr>
            <a:endParaRPr sz="1200">
              <a:solidFill>
                <a:schemeClr val="dk1"/>
              </a:solidFill>
              <a:latin typeface="Rockwell"/>
              <a:ea typeface="Rockwell"/>
              <a:cs typeface="Rockwell"/>
              <a:sym typeface="Rockwell"/>
            </a:endParaRPr>
          </a:p>
          <a:p>
            <a:pPr marL="0" marR="0" lvl="0" indent="0" algn="l" rtl="0">
              <a:spcBef>
                <a:spcPts val="0"/>
              </a:spcBef>
              <a:spcAft>
                <a:spcPts val="0"/>
              </a:spcAft>
              <a:buNone/>
            </a:pPr>
            <a:endParaRPr sz="1200">
              <a:solidFill>
                <a:schemeClr val="dk1"/>
              </a:solidFill>
              <a:latin typeface="Rockwell"/>
              <a:ea typeface="Rockwell"/>
              <a:cs typeface="Rockwell"/>
              <a:sym typeface="Rockwell"/>
            </a:endParaRPr>
          </a:p>
          <a:p>
            <a:pPr marL="0" marR="0" lvl="0" indent="0" algn="l" rtl="0">
              <a:spcBef>
                <a:spcPts val="0"/>
              </a:spcBef>
              <a:spcAft>
                <a:spcPts val="0"/>
              </a:spcAft>
              <a:buNone/>
            </a:pPr>
            <a:endParaRPr sz="1200">
              <a:solidFill>
                <a:schemeClr val="dk1"/>
              </a:solidFill>
              <a:latin typeface="Rockwell"/>
              <a:ea typeface="Rockwell"/>
              <a:cs typeface="Rockwell"/>
              <a:sym typeface="Rockwell"/>
            </a:endParaRPr>
          </a:p>
          <a:p>
            <a:pPr marL="0" marR="0" lvl="0" indent="0" algn="l" rtl="0">
              <a:spcBef>
                <a:spcPts val="0"/>
              </a:spcBef>
              <a:spcAft>
                <a:spcPts val="0"/>
              </a:spcAft>
              <a:buNone/>
            </a:pPr>
            <a:endParaRPr sz="1200">
              <a:solidFill>
                <a:schemeClr val="dk1"/>
              </a:solidFill>
              <a:latin typeface="Rockwell"/>
              <a:ea typeface="Rockwell"/>
              <a:cs typeface="Rockwell"/>
              <a:sym typeface="Rockwell"/>
            </a:endParaRPr>
          </a:p>
        </p:txBody>
      </p:sp>
      <p:sp>
        <p:nvSpPr>
          <p:cNvPr id="245" name="Google Shape;245;p17"/>
          <p:cNvSpPr/>
          <p:nvPr/>
        </p:nvSpPr>
        <p:spPr>
          <a:xfrm>
            <a:off x="46861" y="-35613"/>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There are segregated roles in society because it is ‘natural’.</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Men and women simply have naturally different roles and that both are needed for the family to run smoothly</a:t>
            </a:r>
            <a:endParaRPr sz="1400">
              <a:solidFill>
                <a:schemeClr val="dk1"/>
              </a:solidFill>
              <a:latin typeface="Rockwell"/>
              <a:ea typeface="Rockwell"/>
              <a:cs typeface="Rockwell"/>
              <a:sym typeface="Rockwel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Parsons, believed that working life can be stressful and the family is the place where adults can de-stress, which reduces conflict in society. This is called the ‘warm bath’ theory</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Rockwell"/>
              <a:ea typeface="Rockwell"/>
              <a:cs typeface="Rockwell"/>
              <a:sym typeface="Rockwell"/>
            </a:endParaRPr>
          </a:p>
          <a:p>
            <a:pPr marL="285750" marR="0" lvl="0" indent="-285750" algn="l" rtl="0">
              <a:spcBef>
                <a:spcPts val="0"/>
              </a:spcBef>
              <a:spcAft>
                <a:spcPts val="0"/>
              </a:spcAft>
              <a:buClr>
                <a:srgbClr val="FF0000"/>
              </a:buClr>
              <a:buSzPts val="1400"/>
              <a:buFont typeface="Arial"/>
              <a:buChar char="•"/>
            </a:pPr>
            <a:r>
              <a:rPr lang="en-GB" sz="1400" b="1" i="1">
                <a:solidFill>
                  <a:srgbClr val="FF0000"/>
                </a:solidFill>
                <a:latin typeface="Rockwell"/>
                <a:ea typeface="Rockwell"/>
                <a:cs typeface="Rockwell"/>
                <a:sym typeface="Rockwell"/>
              </a:rPr>
              <a:t>They ignore conflict within the family e.g. husband and wives unhappy with their roles</a:t>
            </a:r>
            <a:endParaRPr sz="1400" b="1" i="1">
              <a:solidFill>
                <a:srgbClr val="FF0000"/>
              </a:solidFill>
              <a:latin typeface="Rockwell"/>
              <a:ea typeface="Rockwell"/>
              <a:cs typeface="Rockwell"/>
              <a:sym typeface="Rockwell"/>
            </a:endParaRPr>
          </a:p>
          <a:p>
            <a:pPr marL="285750" marR="0" lvl="0" indent="-196850" algn="l" rtl="0">
              <a:spcBef>
                <a:spcPts val="0"/>
              </a:spcBef>
              <a:spcAft>
                <a:spcPts val="0"/>
              </a:spcAft>
              <a:buClr>
                <a:schemeClr val="dk1"/>
              </a:buClr>
              <a:buSzPts val="1400"/>
              <a:buFont typeface="Arial"/>
              <a:buNone/>
            </a:pPr>
            <a:endParaRPr sz="1400">
              <a:solidFill>
                <a:srgbClr val="FF0000"/>
              </a:solidFill>
              <a:latin typeface="Rockwell"/>
              <a:ea typeface="Rockwell"/>
              <a:cs typeface="Rockwell"/>
              <a:sym typeface="Rockwell"/>
            </a:endParaRPr>
          </a:p>
        </p:txBody>
      </p:sp>
      <p:sp>
        <p:nvSpPr>
          <p:cNvPr id="246" name="Google Shape;246;p17"/>
          <p:cNvSpPr txBox="1"/>
          <p:nvPr/>
        </p:nvSpPr>
        <p:spPr>
          <a:xfrm>
            <a:off x="4047656" y="6301851"/>
            <a:ext cx="4496951" cy="5377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520"/>
              <a:buFont typeface="Rockwell"/>
              <a:buNone/>
            </a:pPr>
            <a:r>
              <a:rPr lang="en-GB" sz="2520" b="1" u="sng">
                <a:solidFill>
                  <a:schemeClr val="dk1"/>
                </a:solidFill>
                <a:latin typeface="Rockwell"/>
                <a:ea typeface="Rockwell"/>
                <a:cs typeface="Rockwell"/>
                <a:sym typeface="Rockwell"/>
              </a:rPr>
              <a:t>Conjugal role relationships</a:t>
            </a:r>
            <a:endParaRPr/>
          </a:p>
        </p:txBody>
      </p:sp>
      <p:sp>
        <p:nvSpPr>
          <p:cNvPr id="247" name="Google Shape;247;p17"/>
          <p:cNvSpPr/>
          <p:nvPr/>
        </p:nvSpPr>
        <p:spPr>
          <a:xfrm>
            <a:off x="5210050" y="4775200"/>
            <a:ext cx="2406704" cy="1484810"/>
          </a:xfrm>
          <a:prstGeom prst="cloud">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Rockwell"/>
                <a:ea typeface="Rockwell"/>
                <a:cs typeface="Rockwell"/>
                <a:sym typeface="Rockwell"/>
              </a:rPr>
              <a:t>In another colour write some criticisms of each perspective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latin typeface="Rockwell"/>
                <a:ea typeface="Rockwell"/>
                <a:cs typeface="Rockwell"/>
                <a:sym typeface="Rockwell"/>
              </a:rPr>
              <a:t>Conjugal roles = roles within a marriage. Bott (71) identified 2 types </a:t>
            </a:r>
            <a:endParaRPr/>
          </a:p>
          <a:p>
            <a:pPr marL="228600" lvl="0" indent="-76200" algn="l" rtl="0">
              <a:lnSpc>
                <a:spcPct val="90000"/>
              </a:lnSpc>
              <a:spcBef>
                <a:spcPts val="1000"/>
              </a:spcBef>
              <a:spcAft>
                <a:spcPts val="0"/>
              </a:spcAft>
              <a:buClr>
                <a:schemeClr val="dk1"/>
              </a:buClr>
              <a:buSzPts val="2400"/>
              <a:buNone/>
            </a:pPr>
            <a:endParaRPr sz="2400">
              <a:latin typeface="Rockwell"/>
              <a:ea typeface="Rockwell"/>
              <a:cs typeface="Rockwell"/>
              <a:sym typeface="Rockwell"/>
            </a:endParaRPr>
          </a:p>
        </p:txBody>
      </p:sp>
      <p:graphicFrame>
        <p:nvGraphicFramePr>
          <p:cNvPr id="253" name="Google Shape;253;p18"/>
          <p:cNvGraphicFramePr/>
          <p:nvPr/>
        </p:nvGraphicFramePr>
        <p:xfrm>
          <a:off x="1411111" y="2460978"/>
          <a:ext cx="10442250" cy="4205685"/>
        </p:xfrm>
        <a:graphic>
          <a:graphicData uri="http://schemas.openxmlformats.org/drawingml/2006/table">
            <a:tbl>
              <a:tblPr firstRow="1" bandRow="1">
                <a:noFill/>
                <a:tableStyleId>{28A3B62E-3769-498B-B926-465C97DF0CC6}</a:tableStyleId>
              </a:tblPr>
              <a:tblGrid>
                <a:gridCol w="1514975">
                  <a:extLst>
                    <a:ext uri="{9D8B030D-6E8A-4147-A177-3AD203B41FA5}">
                      <a16:colId xmlns:a16="http://schemas.microsoft.com/office/drawing/2014/main" val="20000"/>
                    </a:ext>
                  </a:extLst>
                </a:gridCol>
                <a:gridCol w="5446525">
                  <a:extLst>
                    <a:ext uri="{9D8B030D-6E8A-4147-A177-3AD203B41FA5}">
                      <a16:colId xmlns:a16="http://schemas.microsoft.com/office/drawing/2014/main" val="20001"/>
                    </a:ext>
                  </a:extLst>
                </a:gridCol>
                <a:gridCol w="3480750">
                  <a:extLst>
                    <a:ext uri="{9D8B030D-6E8A-4147-A177-3AD203B41FA5}">
                      <a16:colId xmlns:a16="http://schemas.microsoft.com/office/drawing/2014/main" val="20002"/>
                    </a:ext>
                  </a:extLst>
                </a:gridCol>
              </a:tblGrid>
              <a:tr h="775500">
                <a:tc>
                  <a:txBody>
                    <a:bodyPr/>
                    <a:lstStyle/>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800">
                          <a:solidFill>
                            <a:srgbClr val="000000"/>
                          </a:solidFill>
                          <a:latin typeface="Rockwell"/>
                          <a:ea typeface="Rockwell"/>
                          <a:cs typeface="Rockwell"/>
                          <a:sym typeface="Rockwell"/>
                        </a:rPr>
                        <a:t>Segregated conjugal roles</a:t>
                      </a:r>
                      <a:endParaRPr>
                        <a:solidFill>
                          <a:srgbClr val="000000"/>
                        </a:solidFill>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800">
                          <a:solidFill>
                            <a:srgbClr val="000000"/>
                          </a:solidFill>
                          <a:latin typeface="Rockwell"/>
                          <a:ea typeface="Rockwell"/>
                          <a:cs typeface="Rockwell"/>
                          <a:sym typeface="Rockwell"/>
                        </a:rPr>
                        <a:t>Joint conjugal roles</a:t>
                      </a:r>
                      <a:endParaRPr>
                        <a:solidFill>
                          <a:srgbClr val="000000"/>
                        </a:solidFill>
                      </a:endParaRPr>
                    </a:p>
                  </a:txBody>
                  <a:tcPr marL="91450" marR="91450" marT="45725" marB="45725">
                    <a:solidFill>
                      <a:schemeClr val="lt2"/>
                    </a:solidFill>
                  </a:tcPr>
                </a:tc>
                <a:extLst>
                  <a:ext uri="{0D108BD9-81ED-4DB2-BD59-A6C34878D82A}">
                    <a16:rowId xmlns:a16="http://schemas.microsoft.com/office/drawing/2014/main" val="10000"/>
                  </a:ext>
                </a:extLst>
              </a:tr>
              <a:tr h="1052725">
                <a:tc>
                  <a:txBody>
                    <a:bodyPr/>
                    <a:lstStyle/>
                    <a:p>
                      <a:pPr marL="0" marR="0" lvl="0" indent="0" algn="l" rtl="0">
                        <a:spcBef>
                          <a:spcPts val="0"/>
                        </a:spcBef>
                        <a:spcAft>
                          <a:spcPts val="0"/>
                        </a:spcAft>
                        <a:buNone/>
                      </a:pPr>
                      <a:r>
                        <a:rPr lang="en-GB" sz="1800">
                          <a:latin typeface="Rockwell"/>
                          <a:ea typeface="Rockwell"/>
                          <a:cs typeface="Rockwell"/>
                          <a:sym typeface="Rockwell"/>
                        </a:rPr>
                        <a:t>Definition</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This is where the husband and wife perform different and clearly defined activities, </a:t>
                      </a:r>
                      <a:endParaRPr sz="1800">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This is where husbands and wives share household tasks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1176250">
                <a:tc>
                  <a:txBody>
                    <a:bodyPr/>
                    <a:lstStyle/>
                    <a:p>
                      <a:pPr marL="0" marR="0" lvl="0" indent="0" algn="l" rtl="0">
                        <a:spcBef>
                          <a:spcPts val="0"/>
                        </a:spcBef>
                        <a:spcAft>
                          <a:spcPts val="0"/>
                        </a:spcAft>
                        <a:buNone/>
                      </a:pPr>
                      <a:r>
                        <a:rPr lang="en-GB" sz="1800">
                          <a:latin typeface="Rockwell"/>
                          <a:ea typeface="Rockwell"/>
                          <a:cs typeface="Rockwell"/>
                          <a:sym typeface="Rockwell"/>
                        </a:rPr>
                        <a:t>Roles within the household</a:t>
                      </a:r>
                      <a:endParaRPr/>
                    </a:p>
                  </a:txBody>
                  <a:tcPr marL="91450" marR="91450" marT="45725" marB="45725">
                    <a:solidFill>
                      <a:schemeClr val="lt2"/>
                    </a:solidFill>
                  </a:tcPr>
                </a:tc>
                <a:tc>
                  <a:txBody>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 mother may cook and clean while the husband may go out and work</a:t>
                      </a:r>
                      <a:endParaRPr sz="1800">
                        <a:latin typeface="Rockwell"/>
                        <a:ea typeface="Rockwell"/>
                        <a:cs typeface="Rockwell"/>
                        <a:sym typeface="Rockwe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Both partners are likely to be in pair work. With household tasks being shared</a:t>
                      </a:r>
                      <a:endParaRPr sz="1800">
                        <a:latin typeface="Rockwell"/>
                        <a:ea typeface="Rockwell"/>
                        <a:cs typeface="Rockwell"/>
                        <a:sym typeface="Rockwell"/>
                      </a:endParaRPr>
                    </a:p>
                    <a:p>
                      <a:pPr marL="0" marR="0" lvl="0" indent="0" algn="l" rtl="0">
                        <a:spcBef>
                          <a:spcPts val="0"/>
                        </a:spcBef>
                        <a:spcAft>
                          <a:spcPts val="0"/>
                        </a:spcAft>
                        <a:buNone/>
                      </a:pPr>
                      <a:endParaRPr sz="18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1111875">
                <a:tc>
                  <a:txBody>
                    <a:bodyPr/>
                    <a:lstStyle/>
                    <a:p>
                      <a:pPr marL="0" marR="0" lvl="0" indent="0" algn="l" rtl="0">
                        <a:spcBef>
                          <a:spcPts val="0"/>
                        </a:spcBef>
                        <a:spcAft>
                          <a:spcPts val="0"/>
                        </a:spcAft>
                        <a:buNone/>
                      </a:pPr>
                      <a:r>
                        <a:rPr lang="en-GB" sz="1800">
                          <a:latin typeface="Rockwell"/>
                          <a:ea typeface="Rockwell"/>
                          <a:cs typeface="Rockwell"/>
                          <a:sym typeface="Rockwell"/>
                        </a:rPr>
                        <a:t>Statistics</a:t>
                      </a:r>
                      <a:endParaRPr/>
                    </a:p>
                  </a:txBody>
                  <a:tcPr marL="91450" marR="91450" marT="45725" marB="45725">
                    <a:solidFill>
                      <a:srgbClr val="92D050"/>
                    </a:solidFill>
                  </a:tcPr>
                </a:tc>
                <a:tc>
                  <a:txBody>
                    <a:bodyPr/>
                    <a:lstStyle/>
                    <a:p>
                      <a:pPr marL="0" marR="0" lvl="0" indent="0" algn="l" rtl="0">
                        <a:spcBef>
                          <a:spcPts val="0"/>
                        </a:spcBef>
                        <a:spcAft>
                          <a:spcPts val="0"/>
                        </a:spcAft>
                        <a:buNone/>
                      </a:pPr>
                      <a:r>
                        <a:rPr lang="en-GB" sz="1800">
                          <a:latin typeface="Rockwell"/>
                          <a:ea typeface="Rockwell"/>
                          <a:cs typeface="Rockwell"/>
                          <a:sym typeface="Rockwell"/>
                        </a:rPr>
                        <a:t>A study of households in 34 countries found that there was no modern country where men did more housework than women</a:t>
                      </a:r>
                      <a:endParaRPr sz="1800">
                        <a:latin typeface="Rockwell"/>
                        <a:ea typeface="Rockwell"/>
                        <a:cs typeface="Rockwell"/>
                        <a:sym typeface="Rockwell"/>
                      </a:endParaRPr>
                    </a:p>
                  </a:txBody>
                  <a:tcPr marL="91450" marR="91450" marT="45725" marB="45725">
                    <a:solidFill>
                      <a:srgbClr val="92D050"/>
                    </a:solidFill>
                  </a:tcPr>
                </a:tc>
                <a:tc>
                  <a:txBody>
                    <a:bodyPr/>
                    <a:lstStyle/>
                    <a:p>
                      <a:pPr marL="0" marR="0" lvl="0" indent="0" algn="l" rtl="0">
                        <a:spcBef>
                          <a:spcPts val="0"/>
                        </a:spcBef>
                        <a:spcAft>
                          <a:spcPts val="0"/>
                        </a:spcAft>
                        <a:buNone/>
                      </a:pPr>
                      <a:r>
                        <a:rPr lang="en-GB" sz="1800">
                          <a:latin typeface="Rockwell"/>
                          <a:ea typeface="Rockwell"/>
                          <a:cs typeface="Rockwell"/>
                          <a:sym typeface="Rockwell"/>
                        </a:rPr>
                        <a:t>Research has found that men ARE taking on more household roles…. BUT these are more masculine jobs e.g. DIY</a:t>
                      </a:r>
                      <a:endParaRPr sz="1800">
                        <a:latin typeface="Rockwell"/>
                        <a:ea typeface="Rockwell"/>
                        <a:cs typeface="Rockwell"/>
                        <a:sym typeface="Rockwell"/>
                      </a:endParaRPr>
                    </a:p>
                  </a:txBody>
                  <a:tcPr marL="91450" marR="91450" marT="45725" marB="45725">
                    <a:solidFill>
                      <a:srgbClr val="92D050"/>
                    </a:solidFill>
                  </a:tcPr>
                </a:tc>
                <a:extLst>
                  <a:ext uri="{0D108BD9-81ED-4DB2-BD59-A6C34878D82A}">
                    <a16:rowId xmlns:a16="http://schemas.microsoft.com/office/drawing/2014/main" val="10003"/>
                  </a:ext>
                </a:extLst>
              </a:tr>
            </a:tbl>
          </a:graphicData>
        </a:graphic>
      </p:graphicFrame>
      <p:sp>
        <p:nvSpPr>
          <p:cNvPr id="254" name="Google Shape;254;p18"/>
          <p:cNvSpPr txBox="1"/>
          <p:nvPr/>
        </p:nvSpPr>
        <p:spPr>
          <a:xfrm>
            <a:off x="296333" y="778934"/>
            <a:ext cx="108683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u="sng">
                <a:solidFill>
                  <a:schemeClr val="dk1"/>
                </a:solidFill>
                <a:latin typeface="Rockwell"/>
                <a:ea typeface="Rockwell"/>
                <a:cs typeface="Rockwell"/>
                <a:sym typeface="Rockwell"/>
              </a:rPr>
              <a:t>Conjugal roles</a:t>
            </a:r>
            <a:endParaRPr sz="3600" b="1" u="sng">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60" name="Google Shape;260;p19"/>
          <p:cNvSpPr txBox="1">
            <a:spLocks noGrp="1"/>
          </p:cNvSpPr>
          <p:nvPr>
            <p:ph type="body" idx="1"/>
          </p:nvPr>
        </p:nvSpPr>
        <p:spPr>
          <a:xfrm>
            <a:off x="146756" y="2155520"/>
            <a:ext cx="9810465" cy="4585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590"/>
              <a:buFont typeface="Noto Sans Symbols"/>
              <a:buChar char="❖"/>
            </a:pPr>
            <a:r>
              <a:rPr lang="en-GB" sz="2590"/>
              <a:t>Her work focused on the </a:t>
            </a:r>
            <a:r>
              <a:rPr lang="en-GB" sz="2590" b="1"/>
              <a:t>conventional family </a:t>
            </a:r>
            <a:r>
              <a:rPr lang="en-GB" sz="2590"/>
              <a:t>(which was the nuclear family)</a:t>
            </a:r>
            <a:endParaRPr sz="2590" i="1"/>
          </a:p>
          <a:p>
            <a:pPr marL="285750" lvl="0" indent="-285750" algn="l" rtl="0">
              <a:lnSpc>
                <a:spcPct val="90000"/>
              </a:lnSpc>
              <a:spcBef>
                <a:spcPts val="1000"/>
              </a:spcBef>
              <a:spcAft>
                <a:spcPts val="0"/>
              </a:spcAft>
              <a:buClr>
                <a:schemeClr val="dk1"/>
              </a:buClr>
              <a:buSzPts val="2590"/>
              <a:buFont typeface="Noto Sans Symbols"/>
              <a:buChar char="❖"/>
            </a:pPr>
            <a:r>
              <a:rPr lang="en-GB" sz="2590"/>
              <a:t>She said that women are expected to do unpaid work inside the home while men are expected to do paid work outside the home</a:t>
            </a:r>
            <a:endParaRPr/>
          </a:p>
          <a:p>
            <a:pPr marL="285750" lvl="0" indent="-285750" algn="l" rtl="0">
              <a:lnSpc>
                <a:spcPct val="90000"/>
              </a:lnSpc>
              <a:spcBef>
                <a:spcPts val="1000"/>
              </a:spcBef>
              <a:spcAft>
                <a:spcPts val="0"/>
              </a:spcAft>
              <a:buClr>
                <a:schemeClr val="dk1"/>
              </a:buClr>
              <a:buSzPts val="2590"/>
              <a:buFont typeface="Noto Sans Symbols"/>
              <a:buChar char="❖"/>
            </a:pPr>
            <a:r>
              <a:rPr lang="en-GB" sz="2590"/>
              <a:t>Men have economic power within the family because of the paid work they do outside the home</a:t>
            </a:r>
            <a:endParaRPr/>
          </a:p>
          <a:p>
            <a:pPr marL="285750" lvl="0" indent="-285750" algn="l" rtl="0">
              <a:lnSpc>
                <a:spcPct val="90000"/>
              </a:lnSpc>
              <a:spcBef>
                <a:spcPts val="1000"/>
              </a:spcBef>
              <a:spcAft>
                <a:spcPts val="0"/>
              </a:spcAft>
              <a:buClr>
                <a:schemeClr val="dk1"/>
              </a:buClr>
              <a:buSzPts val="2590"/>
              <a:buFont typeface="Noto Sans Symbols"/>
              <a:buChar char="❖"/>
            </a:pPr>
            <a:r>
              <a:rPr lang="en-GB" sz="2590"/>
              <a:t> Women therefore depend on men’s wages and this is an aspect of inequality in the family</a:t>
            </a:r>
            <a:endParaRPr/>
          </a:p>
          <a:p>
            <a:pPr marL="285750" lvl="0" indent="-285750" algn="l" rtl="0">
              <a:lnSpc>
                <a:spcPct val="90000"/>
              </a:lnSpc>
              <a:spcBef>
                <a:spcPts val="1000"/>
              </a:spcBef>
              <a:spcAft>
                <a:spcPts val="0"/>
              </a:spcAft>
              <a:buClr>
                <a:schemeClr val="dk1"/>
              </a:buClr>
              <a:buSzPts val="2590"/>
              <a:buFont typeface="Noto Sans Symbols"/>
              <a:buChar char="❖"/>
            </a:pPr>
            <a:r>
              <a:rPr lang="en-GB" sz="2590"/>
              <a:t>However, she notes that conventional family stereotypes are increasingly seen as dated and some groups are looking towards alternative ways of living</a:t>
            </a:r>
            <a:endParaRPr/>
          </a:p>
          <a:p>
            <a:pPr marL="228600" lvl="0" indent="-64135" algn="l" rtl="0">
              <a:lnSpc>
                <a:spcPct val="90000"/>
              </a:lnSpc>
              <a:spcBef>
                <a:spcPts val="1000"/>
              </a:spcBef>
              <a:spcAft>
                <a:spcPts val="0"/>
              </a:spcAft>
              <a:buClr>
                <a:schemeClr val="dk1"/>
              </a:buClr>
              <a:buSzPts val="2590"/>
              <a:buNone/>
            </a:pPr>
            <a:endParaRPr sz="2590"/>
          </a:p>
        </p:txBody>
      </p:sp>
      <p:sp>
        <p:nvSpPr>
          <p:cNvPr id="261" name="Google Shape;261;p19"/>
          <p:cNvSpPr txBox="1"/>
          <p:nvPr/>
        </p:nvSpPr>
        <p:spPr>
          <a:xfrm>
            <a:off x="839788" y="295676"/>
            <a:ext cx="10674550" cy="1600200"/>
          </a:xfrm>
          <a:prstGeom prst="rect">
            <a:avLst/>
          </a:prstGeom>
          <a:solidFill>
            <a:schemeClr val="bg1"/>
          </a:solidFill>
          <a:ln w="57150" cap="flat" cmpd="sng">
            <a:solidFill>
              <a:srgbClr val="7030A0"/>
            </a:solidFill>
            <a:prstDash val="solid"/>
            <a:round/>
            <a:headEnd type="none" w="sm" len="sm"/>
            <a:tailEnd type="none" w="sm" len="sm"/>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Rockwell"/>
              <a:buNone/>
            </a:pPr>
            <a:r>
              <a:rPr lang="en-GB" sz="4800" b="1" dirty="0">
                <a:solidFill>
                  <a:schemeClr val="dk1"/>
                </a:solidFill>
                <a:latin typeface="Rockwell"/>
                <a:ea typeface="Rockwell"/>
                <a:cs typeface="Rockwell"/>
                <a:sym typeface="Rockwell"/>
              </a:rPr>
              <a:t>Ann Oakley 1982 x</a:t>
            </a:r>
            <a:endParaRPr sz="4800" dirty="0">
              <a:solidFill>
                <a:schemeClr val="dk1"/>
              </a:solidFill>
              <a:latin typeface="Rockwell"/>
              <a:ea typeface="Rockwell"/>
              <a:cs typeface="Rockwell"/>
              <a:sym typeface="Rockwell"/>
            </a:endParaRPr>
          </a:p>
        </p:txBody>
      </p:sp>
      <p:sp>
        <p:nvSpPr>
          <p:cNvPr id="263" name="Google Shape;263;p19"/>
          <p:cNvSpPr txBox="1"/>
          <p:nvPr/>
        </p:nvSpPr>
        <p:spPr>
          <a:xfrm rot="-834386">
            <a:off x="10785410" y="1824523"/>
            <a:ext cx="1136777" cy="338514"/>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dk1"/>
                </a:solidFill>
                <a:latin typeface="Rockwell"/>
                <a:ea typeface="Rockwell"/>
                <a:cs typeface="Rockwell"/>
                <a:sym typeface="Rockwell"/>
              </a:rPr>
              <a:t>LIBERAL</a:t>
            </a:r>
            <a:endParaRPr dirty="0"/>
          </a:p>
        </p:txBody>
      </p:sp>
      <p:sp>
        <p:nvSpPr>
          <p:cNvPr id="264" name="Google Shape;264;p19"/>
          <p:cNvSpPr/>
          <p:nvPr/>
        </p:nvSpPr>
        <p:spPr>
          <a:xfrm>
            <a:off x="9760708" y="3405265"/>
            <a:ext cx="2373892" cy="3360999"/>
          </a:xfrm>
          <a:prstGeom prst="rect">
            <a:avLst/>
          </a:prstGeom>
          <a:solidFill>
            <a:schemeClr val="lt1"/>
          </a:solidFill>
          <a:ln w="762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Rockwell"/>
                <a:ea typeface="Rockwell"/>
                <a:cs typeface="Rockwell"/>
                <a:sym typeface="Rockwell"/>
              </a:rPr>
              <a:t>Criticism of Oakley’s view on conjugal roles</a:t>
            </a:r>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r>
              <a:rPr lang="en-GB" sz="1800">
                <a:solidFill>
                  <a:schemeClr val="dk1"/>
                </a:solidFill>
                <a:latin typeface="Rockwell"/>
                <a:ea typeface="Rockwell"/>
                <a:cs typeface="Rockwell"/>
                <a:sym typeface="Rockwell"/>
              </a:rPr>
              <a:t>She failed to study any other factors e.g. ethnicity or class</a:t>
            </a:r>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2" name="Google Shape;102;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3" name="Google Shape;103;p2"/>
          <p:cNvPicPr preferRelativeResize="0"/>
          <p:nvPr/>
        </p:nvPicPr>
        <p:blipFill rotWithShape="1">
          <a:blip r:embed="rId3">
            <a:alphaModFix/>
          </a:blip>
          <a:srcRect/>
          <a:stretch/>
        </p:blipFill>
        <p:spPr>
          <a:xfrm>
            <a:off x="0" y="0"/>
            <a:ext cx="6735754" cy="6858000"/>
          </a:xfrm>
          <a:prstGeom prst="rect">
            <a:avLst/>
          </a:prstGeom>
          <a:noFill/>
          <a:ln w="9525" cap="flat" cmpd="sng">
            <a:solidFill>
              <a:schemeClr val="dk1"/>
            </a:solidFill>
            <a:prstDash val="solid"/>
            <a:round/>
            <a:headEnd type="none" w="sm" len="sm"/>
            <a:tailEnd type="none" w="sm" len="sm"/>
          </a:ln>
        </p:spPr>
      </p:pic>
      <p:pic>
        <p:nvPicPr>
          <p:cNvPr id="104" name="Google Shape;104;p2"/>
          <p:cNvPicPr preferRelativeResize="0"/>
          <p:nvPr/>
        </p:nvPicPr>
        <p:blipFill rotWithShape="1">
          <a:blip r:embed="rId4">
            <a:alphaModFix/>
          </a:blip>
          <a:srcRect/>
          <a:stretch/>
        </p:blipFill>
        <p:spPr>
          <a:xfrm>
            <a:off x="6735754" y="0"/>
            <a:ext cx="5456246"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70" name="Google Shape;270;p20"/>
          <p:cNvSpPr txBox="1">
            <a:spLocks noGrp="1"/>
          </p:cNvSpPr>
          <p:nvPr>
            <p:ph type="body" idx="1"/>
          </p:nvPr>
        </p:nvSpPr>
        <p:spPr>
          <a:xfrm>
            <a:off x="146756" y="2155520"/>
            <a:ext cx="9810465" cy="458588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0000"/>
              </a:buClr>
              <a:buSzPts val="2590"/>
              <a:buNone/>
            </a:pPr>
            <a:r>
              <a:rPr lang="en-GB" sz="2590" dirty="0">
                <a:solidFill>
                  <a:srgbClr val="FF0000"/>
                </a:solidFill>
                <a:latin typeface="Rockwell"/>
                <a:ea typeface="Rockwell"/>
                <a:cs typeface="Rockwell"/>
                <a:sym typeface="Rockwell"/>
              </a:rPr>
              <a:t>Research method: </a:t>
            </a:r>
            <a:endParaRPr dirty="0"/>
          </a:p>
          <a:p>
            <a:pPr marL="228600" lvl="0" indent="-228600" algn="l" rtl="0">
              <a:lnSpc>
                <a:spcPct val="80000"/>
              </a:lnSpc>
              <a:spcBef>
                <a:spcPts val="1000"/>
              </a:spcBef>
              <a:spcAft>
                <a:spcPts val="0"/>
              </a:spcAft>
              <a:buClr>
                <a:schemeClr val="dk1"/>
              </a:buClr>
              <a:buSzPts val="2590"/>
              <a:buChar char="•"/>
            </a:pPr>
            <a:r>
              <a:rPr lang="en-GB" sz="2590" dirty="0">
                <a:latin typeface="Rockwell"/>
                <a:ea typeface="Rockwell"/>
                <a:cs typeface="Rockwell"/>
                <a:sym typeface="Rockwell"/>
              </a:rPr>
              <a:t>40 married women were interviewed</a:t>
            </a:r>
            <a:endParaRPr dirty="0"/>
          </a:p>
          <a:p>
            <a:pPr marL="0" lvl="0" indent="0" algn="l" rtl="0">
              <a:lnSpc>
                <a:spcPct val="80000"/>
              </a:lnSpc>
              <a:spcBef>
                <a:spcPts val="1000"/>
              </a:spcBef>
              <a:spcAft>
                <a:spcPts val="0"/>
              </a:spcAft>
              <a:buClr>
                <a:srgbClr val="FF0000"/>
              </a:buClr>
              <a:buSzPts val="2590"/>
              <a:buNone/>
            </a:pPr>
            <a:r>
              <a:rPr lang="en-GB" sz="2590" dirty="0">
                <a:solidFill>
                  <a:srgbClr val="FF0000"/>
                </a:solidFill>
                <a:latin typeface="Rockwell"/>
                <a:ea typeface="Rockwell"/>
                <a:cs typeface="Rockwell"/>
                <a:sym typeface="Rockwell"/>
              </a:rPr>
              <a:t>Results:</a:t>
            </a:r>
            <a:endParaRPr dirty="0"/>
          </a:p>
          <a:p>
            <a:pPr marL="228600" lvl="0" indent="-228600" algn="l" rtl="0">
              <a:lnSpc>
                <a:spcPct val="80000"/>
              </a:lnSpc>
              <a:spcBef>
                <a:spcPts val="1000"/>
              </a:spcBef>
              <a:spcAft>
                <a:spcPts val="0"/>
              </a:spcAft>
              <a:buClr>
                <a:schemeClr val="dk1"/>
              </a:buClr>
              <a:buSzPts val="2590"/>
              <a:buChar char="•"/>
            </a:pPr>
            <a:r>
              <a:rPr lang="en-GB" sz="2590" dirty="0">
                <a:latin typeface="Rockwell"/>
                <a:ea typeface="Rockwell"/>
                <a:cs typeface="Rockwell"/>
                <a:sym typeface="Rockwell"/>
              </a:rPr>
              <a:t>70% of women interviewed were ‘dissatisfied’ with the housework</a:t>
            </a:r>
            <a:endParaRPr dirty="0"/>
          </a:p>
          <a:p>
            <a:pPr marL="228600" lvl="0" indent="-228600" algn="l" rtl="0">
              <a:lnSpc>
                <a:spcPct val="80000"/>
              </a:lnSpc>
              <a:spcBef>
                <a:spcPts val="1000"/>
              </a:spcBef>
              <a:spcAft>
                <a:spcPts val="0"/>
              </a:spcAft>
              <a:buClr>
                <a:schemeClr val="dk1"/>
              </a:buClr>
              <a:buSzPts val="2590"/>
              <a:buChar char="•"/>
            </a:pPr>
            <a:r>
              <a:rPr lang="en-GB" sz="2590" dirty="0">
                <a:latin typeface="Rockwell"/>
                <a:ea typeface="Rockwell"/>
                <a:cs typeface="Rockwell"/>
                <a:sym typeface="Rockwell"/>
              </a:rPr>
              <a:t>Only 25% of husbands had a high level of participation in childcare</a:t>
            </a:r>
            <a:endParaRPr dirty="0"/>
          </a:p>
          <a:p>
            <a:pPr marL="228600" lvl="0" indent="-228600" algn="l" rtl="0">
              <a:lnSpc>
                <a:spcPct val="80000"/>
              </a:lnSpc>
              <a:spcBef>
                <a:spcPts val="1000"/>
              </a:spcBef>
              <a:spcAft>
                <a:spcPts val="0"/>
              </a:spcAft>
              <a:buClr>
                <a:schemeClr val="dk1"/>
              </a:buClr>
              <a:buSzPts val="2590"/>
              <a:buChar char="•"/>
            </a:pPr>
            <a:r>
              <a:rPr lang="en-GB" sz="2590" dirty="0">
                <a:latin typeface="Rockwell"/>
                <a:ea typeface="Rockwell"/>
                <a:cs typeface="Rockwell"/>
                <a:sym typeface="Rockwell"/>
              </a:rPr>
              <a:t>Only 15% of husbands had a high level of participation in housework</a:t>
            </a:r>
            <a:endParaRPr dirty="0"/>
          </a:p>
          <a:p>
            <a:pPr marL="0" lvl="0" indent="0" algn="l" rtl="0">
              <a:lnSpc>
                <a:spcPct val="80000"/>
              </a:lnSpc>
              <a:spcBef>
                <a:spcPts val="1000"/>
              </a:spcBef>
              <a:spcAft>
                <a:spcPts val="0"/>
              </a:spcAft>
              <a:buClr>
                <a:srgbClr val="FF0000"/>
              </a:buClr>
              <a:buSzPts val="2590"/>
              <a:buNone/>
            </a:pPr>
            <a:r>
              <a:rPr lang="en-GB" sz="2590" dirty="0">
                <a:solidFill>
                  <a:srgbClr val="FF0000"/>
                </a:solidFill>
                <a:latin typeface="Rockwell"/>
                <a:ea typeface="Rockwell"/>
                <a:cs typeface="Rockwell"/>
                <a:sym typeface="Rockwell"/>
              </a:rPr>
              <a:t>Conclusion:</a:t>
            </a:r>
            <a:endParaRPr dirty="0"/>
          </a:p>
          <a:p>
            <a:pPr marL="228600" lvl="0" indent="-228600" algn="l" rtl="0">
              <a:lnSpc>
                <a:spcPct val="80000"/>
              </a:lnSpc>
              <a:spcBef>
                <a:spcPts val="1000"/>
              </a:spcBef>
              <a:spcAft>
                <a:spcPts val="0"/>
              </a:spcAft>
              <a:buClr>
                <a:schemeClr val="dk1"/>
              </a:buClr>
              <a:buSzPts val="2590"/>
              <a:buChar char="•"/>
            </a:pPr>
            <a:r>
              <a:rPr lang="en-GB" sz="2590" b="1" dirty="0">
                <a:latin typeface="Rockwell"/>
                <a:ea typeface="Rockwell"/>
                <a:cs typeface="Rockwell"/>
                <a:sym typeface="Rockwell"/>
              </a:rPr>
              <a:t> There was no evidence of shared conjugal roles</a:t>
            </a:r>
            <a:endParaRPr dirty="0"/>
          </a:p>
        </p:txBody>
      </p:sp>
      <p:sp>
        <p:nvSpPr>
          <p:cNvPr id="271" name="Google Shape;271;p20"/>
          <p:cNvSpPr txBox="1"/>
          <p:nvPr/>
        </p:nvSpPr>
        <p:spPr>
          <a:xfrm>
            <a:off x="839788" y="295676"/>
            <a:ext cx="10674550" cy="1600200"/>
          </a:xfrm>
          <a:prstGeom prst="rect">
            <a:avLst/>
          </a:prstGeom>
          <a:solidFill>
            <a:schemeClr val="bg1"/>
          </a:solidFill>
          <a:ln w="57150" cap="flat" cmpd="sng">
            <a:solidFill>
              <a:srgbClr val="7030A0"/>
            </a:solidFill>
            <a:prstDash val="solid"/>
            <a:round/>
            <a:headEnd type="none" w="sm" len="sm"/>
            <a:tailEnd type="none" w="sm" len="sm"/>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800"/>
              <a:buFont typeface="Rockwell"/>
              <a:buNone/>
            </a:pPr>
            <a:r>
              <a:rPr lang="en-GB" sz="4800" b="1">
                <a:solidFill>
                  <a:schemeClr val="dk1"/>
                </a:solidFill>
                <a:latin typeface="Rockwell"/>
                <a:ea typeface="Rockwell"/>
                <a:cs typeface="Rockwell"/>
                <a:sym typeface="Rockwell"/>
              </a:rPr>
              <a:t>Ann Oakley 1974 </a:t>
            </a:r>
            <a:endParaRPr sz="4800">
              <a:solidFill>
                <a:schemeClr val="dk1"/>
              </a:solidFill>
              <a:latin typeface="Rockwell"/>
              <a:ea typeface="Rockwell"/>
              <a:cs typeface="Rockwell"/>
              <a:sym typeface="Rockwell"/>
            </a:endParaRPr>
          </a:p>
        </p:txBody>
      </p:sp>
      <p:sp>
        <p:nvSpPr>
          <p:cNvPr id="273" name="Google Shape;273;p20"/>
          <p:cNvSpPr txBox="1"/>
          <p:nvPr/>
        </p:nvSpPr>
        <p:spPr>
          <a:xfrm rot="-834386">
            <a:off x="10785410" y="1822266"/>
            <a:ext cx="1136777" cy="343028"/>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Rockwell"/>
                <a:ea typeface="Rockwell"/>
                <a:cs typeface="Rockwell"/>
                <a:sym typeface="Rockwell"/>
              </a:rPr>
              <a:t>LIBERAL</a:t>
            </a:r>
            <a:endParaRPr/>
          </a:p>
        </p:txBody>
      </p:sp>
      <p:sp>
        <p:nvSpPr>
          <p:cNvPr id="274" name="Google Shape;274;p20"/>
          <p:cNvSpPr/>
          <p:nvPr/>
        </p:nvSpPr>
        <p:spPr>
          <a:xfrm>
            <a:off x="9760708" y="3405265"/>
            <a:ext cx="2373892" cy="3360999"/>
          </a:xfrm>
          <a:prstGeom prst="rect">
            <a:avLst/>
          </a:prstGeom>
          <a:solidFill>
            <a:schemeClr val="lt1"/>
          </a:solidFill>
          <a:ln w="762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Rockwell"/>
                <a:ea typeface="Rockwell"/>
                <a:cs typeface="Rockwell"/>
                <a:sym typeface="Rockwell"/>
              </a:rPr>
              <a:t>Criticism of Oakley’s view on conjugal roles</a:t>
            </a:r>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r>
              <a:rPr lang="en-GB" sz="1800">
                <a:solidFill>
                  <a:srgbClr val="FF0000"/>
                </a:solidFill>
                <a:latin typeface="Rockwell"/>
                <a:ea typeface="Rockwell"/>
                <a:cs typeface="Rockwell"/>
                <a:sym typeface="Rockwell"/>
              </a:rPr>
              <a:t>There was not a big sample… results are hard to generalise to a wider society</a:t>
            </a:r>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a:p>
            <a:pPr marL="0" marR="0" lvl="0" indent="0" algn="ctr" rtl="0">
              <a:spcBef>
                <a:spcPts val="0"/>
              </a:spcBef>
              <a:spcAft>
                <a:spcPts val="0"/>
              </a:spcAft>
              <a:buNone/>
            </a:pPr>
            <a:endParaRPr sz="1800">
              <a:solidFill>
                <a:schemeClr val="dk1"/>
              </a:solidFill>
              <a:latin typeface="Rockwell"/>
              <a:ea typeface="Rockwell"/>
              <a:cs typeface="Rockwell"/>
              <a:sym typeface="Rockwe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Key concepts in conjugal roles</a:t>
            </a:r>
            <a:endParaRPr/>
          </a:p>
        </p:txBody>
      </p:sp>
      <p:graphicFrame>
        <p:nvGraphicFramePr>
          <p:cNvPr id="280" name="Google Shape;280;p21"/>
          <p:cNvGraphicFramePr/>
          <p:nvPr/>
        </p:nvGraphicFramePr>
        <p:xfrm>
          <a:off x="261257" y="1436916"/>
          <a:ext cx="3000000" cy="3000000"/>
        </p:xfrm>
        <a:graphic>
          <a:graphicData uri="http://schemas.openxmlformats.org/drawingml/2006/table">
            <a:tbl>
              <a:tblPr firstRow="1" bandRow="1">
                <a:noFill/>
                <a:tableStyleId>{28A3B62E-3769-498B-B926-465C97DF0CC6}</a:tableStyleId>
              </a:tblPr>
              <a:tblGrid>
                <a:gridCol w="2359325">
                  <a:extLst>
                    <a:ext uri="{9D8B030D-6E8A-4147-A177-3AD203B41FA5}">
                      <a16:colId xmlns:a16="http://schemas.microsoft.com/office/drawing/2014/main" val="20000"/>
                    </a:ext>
                  </a:extLst>
                </a:gridCol>
                <a:gridCol w="2409800">
                  <a:extLst>
                    <a:ext uri="{9D8B030D-6E8A-4147-A177-3AD203B41FA5}">
                      <a16:colId xmlns:a16="http://schemas.microsoft.com/office/drawing/2014/main" val="20001"/>
                    </a:ext>
                  </a:extLst>
                </a:gridCol>
                <a:gridCol w="6948275">
                  <a:extLst>
                    <a:ext uri="{9D8B030D-6E8A-4147-A177-3AD203B41FA5}">
                      <a16:colId xmlns:a16="http://schemas.microsoft.com/office/drawing/2014/main" val="20002"/>
                    </a:ext>
                  </a:extLst>
                </a:gridCol>
              </a:tblGrid>
              <a:tr h="994075">
                <a:tc>
                  <a:txBody>
                    <a:bodyPr/>
                    <a:lstStyle/>
                    <a:p>
                      <a:pPr marL="0" marR="0" lvl="0" indent="0" algn="ctr" rtl="0">
                        <a:spcBef>
                          <a:spcPts val="0"/>
                        </a:spcBef>
                        <a:spcAft>
                          <a:spcPts val="0"/>
                        </a:spcAft>
                        <a:buNone/>
                      </a:pPr>
                      <a:r>
                        <a:rPr lang="en-GB" sz="2800">
                          <a:latin typeface="Rockwell"/>
                          <a:ea typeface="Rockwell"/>
                          <a:cs typeface="Rockwell"/>
                          <a:sym typeface="Rockwell"/>
                        </a:rPr>
                        <a:t>Key concept</a:t>
                      </a:r>
                      <a:endParaRPr/>
                    </a:p>
                  </a:txBody>
                  <a:tcPr marL="91450" marR="91450" marT="45725" marB="45725"/>
                </a:tc>
                <a:tc>
                  <a:txBody>
                    <a:bodyPr/>
                    <a:lstStyle/>
                    <a:p>
                      <a:pPr marL="0" marR="0" lvl="0" indent="0" algn="ctr" rtl="0">
                        <a:spcBef>
                          <a:spcPts val="0"/>
                        </a:spcBef>
                        <a:spcAft>
                          <a:spcPts val="0"/>
                        </a:spcAft>
                        <a:buNone/>
                      </a:pPr>
                      <a:r>
                        <a:rPr lang="en-GB" sz="2800">
                          <a:latin typeface="Rockwell"/>
                          <a:ea typeface="Rockwell"/>
                          <a:cs typeface="Rockwell"/>
                          <a:sym typeface="Rockwell"/>
                        </a:rPr>
                        <a:t>Sociologist</a:t>
                      </a:r>
                      <a:endParaRPr/>
                    </a:p>
                  </a:txBody>
                  <a:tcPr marL="91450" marR="91450" marT="45725" marB="45725"/>
                </a:tc>
                <a:tc>
                  <a:txBody>
                    <a:bodyPr/>
                    <a:lstStyle/>
                    <a:p>
                      <a:pPr marL="0" marR="0" lvl="0" indent="0" algn="ctr" rtl="0">
                        <a:spcBef>
                          <a:spcPts val="0"/>
                        </a:spcBef>
                        <a:spcAft>
                          <a:spcPts val="0"/>
                        </a:spcAft>
                        <a:buNone/>
                      </a:pPr>
                      <a:r>
                        <a:rPr lang="en-GB" sz="2800">
                          <a:latin typeface="Rockwell"/>
                          <a:ea typeface="Rockwell"/>
                          <a:cs typeface="Rockwell"/>
                          <a:sym typeface="Rockwell"/>
                        </a:rPr>
                        <a:t>Definition</a:t>
                      </a:r>
                      <a:endParaRPr/>
                    </a:p>
                  </a:txBody>
                  <a:tcPr marL="91450" marR="91450" marT="45725" marB="45725"/>
                </a:tc>
                <a:extLst>
                  <a:ext uri="{0D108BD9-81ED-4DB2-BD59-A6C34878D82A}">
                    <a16:rowId xmlns:a16="http://schemas.microsoft.com/office/drawing/2014/main" val="10000"/>
                  </a:ext>
                </a:extLst>
              </a:tr>
              <a:tr h="1104675">
                <a:tc>
                  <a:txBody>
                    <a:bodyPr/>
                    <a:lstStyle/>
                    <a:p>
                      <a:pPr marL="0" marR="0" lvl="0" indent="0" algn="ctr" rtl="0">
                        <a:spcBef>
                          <a:spcPts val="0"/>
                        </a:spcBef>
                        <a:spcAft>
                          <a:spcPts val="0"/>
                        </a:spcAft>
                        <a:buNone/>
                      </a:pPr>
                      <a:r>
                        <a:rPr lang="en-GB" sz="2800">
                          <a:latin typeface="Rockwell"/>
                          <a:ea typeface="Rockwell"/>
                          <a:cs typeface="Rockwell"/>
                          <a:sym typeface="Rockwell"/>
                        </a:rPr>
                        <a:t>Dual Burden</a:t>
                      </a:r>
                      <a:endParaRPr/>
                    </a:p>
                  </a:txBody>
                  <a:tcPr marL="91450" marR="91450" marT="45725" marB="45725"/>
                </a:tc>
                <a:tc>
                  <a:txBody>
                    <a:bodyPr/>
                    <a:lstStyle/>
                    <a:p>
                      <a:pPr marL="0" marR="0" lvl="0" indent="0" algn="ctr" rtl="0">
                        <a:spcBef>
                          <a:spcPts val="0"/>
                        </a:spcBef>
                        <a:spcAft>
                          <a:spcPts val="0"/>
                        </a:spcAft>
                        <a:buNone/>
                      </a:pPr>
                      <a:r>
                        <a:rPr lang="en-GB" sz="2800">
                          <a:latin typeface="Rockwell"/>
                          <a:ea typeface="Rockwell"/>
                          <a:cs typeface="Rockwell"/>
                          <a:sym typeface="Rockwell"/>
                        </a:rPr>
                        <a:t>OAKLEY (74)</a:t>
                      </a:r>
                      <a:endParaRPr sz="2800">
                        <a:latin typeface="Rockwell"/>
                        <a:ea typeface="Rockwell"/>
                        <a:cs typeface="Rockwell"/>
                        <a:sym typeface="Rockwell"/>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Rockwell"/>
                        <a:buNone/>
                      </a:pPr>
                      <a:r>
                        <a:rPr lang="en-GB" sz="2000">
                          <a:solidFill>
                            <a:srgbClr val="FF0000"/>
                          </a:solidFill>
                          <a:latin typeface="Rockwell"/>
                          <a:ea typeface="Rockwell"/>
                          <a:cs typeface="Rockwell"/>
                          <a:sym typeface="Rockwell"/>
                        </a:rPr>
                        <a:t>According to Oakley, this is when women are in paid work but also perform the bulk of the domestic work</a:t>
                      </a:r>
                      <a:endParaRPr/>
                    </a:p>
                    <a:p>
                      <a:pPr marL="0" marR="0" lvl="0" indent="0" algn="ctr" rtl="0">
                        <a:spcBef>
                          <a:spcPts val="0"/>
                        </a:spcBef>
                        <a:spcAft>
                          <a:spcPts val="0"/>
                        </a:spcAft>
                        <a:buNone/>
                      </a:pPr>
                      <a:endParaRPr sz="32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1104675">
                <a:tc>
                  <a:txBody>
                    <a:bodyPr/>
                    <a:lstStyle/>
                    <a:p>
                      <a:pPr marL="0" marR="0" lvl="0" indent="0" algn="ctr" rtl="0">
                        <a:spcBef>
                          <a:spcPts val="0"/>
                        </a:spcBef>
                        <a:spcAft>
                          <a:spcPts val="0"/>
                        </a:spcAft>
                        <a:buNone/>
                      </a:pPr>
                      <a:r>
                        <a:rPr lang="en-GB" sz="2800">
                          <a:latin typeface="Rockwell"/>
                          <a:ea typeface="Rockwell"/>
                          <a:cs typeface="Rockwell"/>
                          <a:sym typeface="Rockwell"/>
                        </a:rPr>
                        <a:t>Triple shift</a:t>
                      </a:r>
                      <a:endParaRPr/>
                    </a:p>
                  </a:txBody>
                  <a:tcPr marL="91450" marR="91450" marT="45725" marB="45725"/>
                </a:tc>
                <a:tc>
                  <a:txBody>
                    <a:bodyPr/>
                    <a:lstStyle/>
                    <a:p>
                      <a:pPr marL="0" marR="0" lvl="0" indent="0" algn="ctr" rtl="0">
                        <a:spcBef>
                          <a:spcPts val="0"/>
                        </a:spcBef>
                        <a:spcAft>
                          <a:spcPts val="0"/>
                        </a:spcAft>
                        <a:buNone/>
                      </a:pPr>
                      <a:r>
                        <a:rPr lang="en-GB" sz="2800">
                          <a:latin typeface="Rockwell"/>
                          <a:ea typeface="Rockwell"/>
                          <a:cs typeface="Rockwell"/>
                          <a:sym typeface="Rockwell"/>
                        </a:rPr>
                        <a:t>DUNCOMBE (95)</a:t>
                      </a:r>
                      <a:endParaRPr sz="2800">
                        <a:latin typeface="Rockwell"/>
                        <a:ea typeface="Rockwell"/>
                        <a:cs typeface="Rockwell"/>
                        <a:sym typeface="Rockwell"/>
                      </a:endParaRPr>
                    </a:p>
                  </a:txBody>
                  <a:tcPr marL="91450" marR="91450" marT="45725" marB="45725"/>
                </a:tc>
                <a:tc>
                  <a:txBody>
                    <a:bodyPr/>
                    <a:lstStyle/>
                    <a:p>
                      <a:pPr marL="0" marR="0" lvl="0" indent="0" algn="l" rtl="0">
                        <a:spcBef>
                          <a:spcPts val="0"/>
                        </a:spcBef>
                        <a:spcAft>
                          <a:spcPts val="0"/>
                        </a:spcAft>
                        <a:buNone/>
                      </a:pPr>
                      <a:r>
                        <a:rPr lang="en-GB" sz="2000">
                          <a:solidFill>
                            <a:srgbClr val="FF0000"/>
                          </a:solidFill>
                          <a:latin typeface="Rockwell"/>
                          <a:ea typeface="Rockwell"/>
                          <a:cs typeface="Rockwell"/>
                          <a:sym typeface="Rockwell"/>
                        </a:rPr>
                        <a:t>This refers to three types of work performed by women</a:t>
                      </a:r>
                      <a:endParaRPr/>
                    </a:p>
                    <a:p>
                      <a:pPr marL="0" marR="0" lvl="0" indent="0" algn="l" rtl="0">
                        <a:spcBef>
                          <a:spcPts val="0"/>
                        </a:spcBef>
                        <a:spcAft>
                          <a:spcPts val="0"/>
                        </a:spcAft>
                        <a:buNone/>
                      </a:pPr>
                      <a:r>
                        <a:rPr lang="en-GB" sz="2000">
                          <a:solidFill>
                            <a:srgbClr val="FF0000"/>
                          </a:solidFill>
                          <a:latin typeface="Rockwell"/>
                          <a:ea typeface="Rockwell"/>
                          <a:cs typeface="Rockwell"/>
                          <a:sym typeface="Rockwell"/>
                        </a:rPr>
                        <a:t>Paid work, domestic work and emotional work</a:t>
                      </a:r>
                      <a:endParaRPr/>
                    </a:p>
                    <a:p>
                      <a:pPr marL="0" marR="0" lvl="0" indent="0" algn="ctr" rtl="0">
                        <a:spcBef>
                          <a:spcPts val="0"/>
                        </a:spcBef>
                        <a:spcAft>
                          <a:spcPts val="0"/>
                        </a:spcAft>
                        <a:buNone/>
                      </a:pPr>
                      <a:endParaRPr sz="3200">
                        <a:solidFill>
                          <a:srgbClr val="FF0000"/>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1812725">
                <a:tc>
                  <a:txBody>
                    <a:bodyPr/>
                    <a:lstStyle/>
                    <a:p>
                      <a:pPr marL="0" marR="0" lvl="0" indent="0" algn="ctr" rtl="0">
                        <a:spcBef>
                          <a:spcPts val="0"/>
                        </a:spcBef>
                        <a:spcAft>
                          <a:spcPts val="0"/>
                        </a:spcAft>
                        <a:buNone/>
                      </a:pPr>
                      <a:r>
                        <a:rPr lang="en-GB" sz="2800">
                          <a:latin typeface="Rockwell"/>
                          <a:ea typeface="Rockwell"/>
                          <a:cs typeface="Rockwell"/>
                          <a:sym typeface="Rockwell"/>
                        </a:rPr>
                        <a:t>Domestic division of labour</a:t>
                      </a:r>
                      <a:endParaRPr sz="2800">
                        <a:latin typeface="Rockwell"/>
                        <a:ea typeface="Rockwell"/>
                        <a:cs typeface="Rockwell"/>
                        <a:sym typeface="Rockwell"/>
                      </a:endParaRPr>
                    </a:p>
                  </a:txBody>
                  <a:tcPr marL="91450" marR="91450" marT="45725" marB="45725"/>
                </a:tc>
                <a:tc>
                  <a:txBody>
                    <a:bodyPr/>
                    <a:lstStyle/>
                    <a:p>
                      <a:pPr marL="0" marR="0" lvl="0" indent="0" algn="ctr" rtl="0">
                        <a:spcBef>
                          <a:spcPts val="0"/>
                        </a:spcBef>
                        <a:spcAft>
                          <a:spcPts val="0"/>
                        </a:spcAft>
                        <a:buNone/>
                      </a:pPr>
                      <a:endParaRPr sz="2800">
                        <a:latin typeface="Rockwell"/>
                        <a:ea typeface="Rockwell"/>
                        <a:cs typeface="Rockwell"/>
                        <a:sym typeface="Rockwell"/>
                      </a:endParaRPr>
                    </a:p>
                    <a:p>
                      <a:pPr marL="0" marR="0" lvl="0" indent="0" algn="ctr" rtl="0">
                        <a:spcBef>
                          <a:spcPts val="0"/>
                        </a:spcBef>
                        <a:spcAft>
                          <a:spcPts val="0"/>
                        </a:spcAft>
                        <a:buNone/>
                      </a:pPr>
                      <a:r>
                        <a:rPr lang="en-GB" sz="2800">
                          <a:latin typeface="Rockwell"/>
                          <a:ea typeface="Rockwell"/>
                          <a:cs typeface="Rockwell"/>
                          <a:sym typeface="Rockwell"/>
                        </a:rPr>
                        <a:t>N/A</a:t>
                      </a:r>
                      <a:endParaRPr/>
                    </a:p>
                  </a:txBody>
                  <a:tcPr marL="91450" marR="91450" marT="45725" marB="45725"/>
                </a:tc>
                <a:tc>
                  <a:txBody>
                    <a:bodyPr/>
                    <a:lstStyle/>
                    <a:p>
                      <a:pPr marL="0" marR="0" lvl="0" indent="0" algn="ctr" rtl="0">
                        <a:lnSpc>
                          <a:spcPct val="100000"/>
                        </a:lnSpc>
                        <a:spcBef>
                          <a:spcPts val="0"/>
                        </a:spcBef>
                        <a:spcAft>
                          <a:spcPts val="0"/>
                        </a:spcAft>
                        <a:buClr>
                          <a:srgbClr val="FF0000"/>
                        </a:buClr>
                        <a:buSzPts val="2000"/>
                        <a:buFont typeface="Rockwell"/>
                        <a:buNone/>
                      </a:pPr>
                      <a:r>
                        <a:rPr lang="en-GB" sz="2000">
                          <a:solidFill>
                            <a:srgbClr val="FF0000"/>
                          </a:solidFill>
                          <a:latin typeface="Rockwell"/>
                          <a:ea typeface="Rockwell"/>
                          <a:cs typeface="Rockwell"/>
                          <a:sym typeface="Rockwell"/>
                        </a:rPr>
                        <a:t>These are household tasks divided between family members</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Conjugal roles: Studies on changing relationships within families</a:t>
            </a:r>
            <a:endParaRPr/>
          </a:p>
        </p:txBody>
      </p:sp>
      <p:sp>
        <p:nvSpPr>
          <p:cNvPr id="286" name="Google Shape;286;p22"/>
          <p:cNvSpPr txBox="1">
            <a:spLocks noGrp="1"/>
          </p:cNvSpPr>
          <p:nvPr>
            <p:ph type="body" idx="1"/>
          </p:nvPr>
        </p:nvSpPr>
        <p:spPr>
          <a:xfrm>
            <a:off x="839788" y="1681163"/>
            <a:ext cx="5157787"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a:latin typeface="Rockwell"/>
                <a:ea typeface="Rockwell"/>
                <a:cs typeface="Rockwell"/>
                <a:sym typeface="Rockwell"/>
              </a:rPr>
              <a:t>Edgell (1980)</a:t>
            </a:r>
            <a:endParaRPr/>
          </a:p>
        </p:txBody>
      </p:sp>
      <p:sp>
        <p:nvSpPr>
          <p:cNvPr id="287" name="Google Shape;287;p22"/>
          <p:cNvSpPr txBox="1">
            <a:spLocks noGrp="1"/>
          </p:cNvSpPr>
          <p:nvPr>
            <p:ph type="body" idx="2"/>
          </p:nvPr>
        </p:nvSpPr>
        <p:spPr>
          <a:xfrm>
            <a:off x="839788" y="2505075"/>
            <a:ext cx="5157787" cy="36845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GB" sz="2590" b="1">
                <a:latin typeface="Rockwell"/>
                <a:ea typeface="Rockwell"/>
                <a:cs typeface="Rockwell"/>
                <a:sym typeface="Rockwell"/>
              </a:rPr>
              <a:t>Aim</a:t>
            </a:r>
            <a:r>
              <a:rPr lang="en-GB" sz="2590">
                <a:latin typeface="Rockwell"/>
                <a:ea typeface="Rockwell"/>
                <a:cs typeface="Rockwell"/>
                <a:sym typeface="Rockwell"/>
              </a:rPr>
              <a:t>: Look at decision making in the home</a:t>
            </a:r>
            <a:endParaRPr/>
          </a:p>
          <a:p>
            <a:pPr marL="228600" lvl="0" indent="-64135" algn="l" rtl="0">
              <a:lnSpc>
                <a:spcPct val="70000"/>
              </a:lnSpc>
              <a:spcBef>
                <a:spcPts val="1000"/>
              </a:spcBef>
              <a:spcAft>
                <a:spcPts val="0"/>
              </a:spcAft>
              <a:buClr>
                <a:schemeClr val="dk1"/>
              </a:buClr>
              <a:buSzPts val="2590"/>
              <a:buNone/>
            </a:pPr>
            <a:endParaRPr sz="2590">
              <a:latin typeface="Rockwell"/>
              <a:ea typeface="Rockwell"/>
              <a:cs typeface="Rockwell"/>
              <a:sym typeface="Rockwell"/>
            </a:endParaRPr>
          </a:p>
          <a:p>
            <a:pPr marL="228600" lvl="0" indent="-228600" algn="l" rtl="0">
              <a:lnSpc>
                <a:spcPct val="70000"/>
              </a:lnSpc>
              <a:spcBef>
                <a:spcPts val="1000"/>
              </a:spcBef>
              <a:spcAft>
                <a:spcPts val="0"/>
              </a:spcAft>
              <a:buClr>
                <a:schemeClr val="dk1"/>
              </a:buClr>
              <a:buSzPts val="2590"/>
              <a:buChar char="•"/>
            </a:pPr>
            <a:r>
              <a:rPr lang="en-GB" sz="2590" b="1">
                <a:latin typeface="Rockwell"/>
                <a:ea typeface="Rockwell"/>
                <a:cs typeface="Rockwell"/>
                <a:sym typeface="Rockwell"/>
              </a:rPr>
              <a:t>Research method: </a:t>
            </a:r>
            <a:r>
              <a:rPr lang="en-GB" sz="2590">
                <a:latin typeface="Rockwell"/>
                <a:ea typeface="Rockwell"/>
                <a:cs typeface="Rockwell"/>
                <a:sym typeface="Rockwell"/>
              </a:rPr>
              <a:t>Interviewed middle- class couples</a:t>
            </a:r>
            <a:endParaRPr/>
          </a:p>
          <a:p>
            <a:pPr marL="228600" lvl="0" indent="-64135" algn="l" rtl="0">
              <a:lnSpc>
                <a:spcPct val="70000"/>
              </a:lnSpc>
              <a:spcBef>
                <a:spcPts val="1000"/>
              </a:spcBef>
              <a:spcAft>
                <a:spcPts val="0"/>
              </a:spcAft>
              <a:buClr>
                <a:schemeClr val="dk1"/>
              </a:buClr>
              <a:buSzPts val="2590"/>
              <a:buNone/>
            </a:pPr>
            <a:endParaRPr sz="2590">
              <a:latin typeface="Rockwell"/>
              <a:ea typeface="Rockwell"/>
              <a:cs typeface="Rockwell"/>
              <a:sym typeface="Rockwell"/>
            </a:endParaRPr>
          </a:p>
          <a:p>
            <a:pPr marL="228600" lvl="0" indent="-228600" algn="l" rtl="0">
              <a:lnSpc>
                <a:spcPct val="70000"/>
              </a:lnSpc>
              <a:spcBef>
                <a:spcPts val="1000"/>
              </a:spcBef>
              <a:spcAft>
                <a:spcPts val="0"/>
              </a:spcAft>
              <a:buClr>
                <a:schemeClr val="dk1"/>
              </a:buClr>
              <a:buSzPts val="2590"/>
              <a:buChar char="•"/>
            </a:pPr>
            <a:r>
              <a:rPr lang="en-GB" sz="2590" b="1">
                <a:latin typeface="Rockwell"/>
                <a:ea typeface="Rockwell"/>
                <a:cs typeface="Rockwell"/>
                <a:sym typeface="Rockwell"/>
              </a:rPr>
              <a:t>Results</a:t>
            </a:r>
            <a:r>
              <a:rPr lang="en-GB" sz="2590">
                <a:latin typeface="Rockwell"/>
                <a:ea typeface="Rockwell"/>
                <a:cs typeface="Rockwell"/>
                <a:sym typeface="Rockwell"/>
              </a:rPr>
              <a:t>: Men held decision making responsibilities in important areas; women in unimportant areas</a:t>
            </a:r>
            <a:endParaRPr/>
          </a:p>
          <a:p>
            <a:pPr marL="228600" lvl="0" indent="-64135" algn="l" rtl="0">
              <a:lnSpc>
                <a:spcPct val="70000"/>
              </a:lnSpc>
              <a:spcBef>
                <a:spcPts val="1000"/>
              </a:spcBef>
              <a:spcAft>
                <a:spcPts val="0"/>
              </a:spcAft>
              <a:buClr>
                <a:schemeClr val="dk1"/>
              </a:buClr>
              <a:buSzPts val="2590"/>
              <a:buNone/>
            </a:pPr>
            <a:endParaRPr sz="2590">
              <a:latin typeface="Rockwell"/>
              <a:ea typeface="Rockwell"/>
              <a:cs typeface="Rockwell"/>
              <a:sym typeface="Rockwell"/>
            </a:endParaRPr>
          </a:p>
        </p:txBody>
      </p:sp>
      <p:sp>
        <p:nvSpPr>
          <p:cNvPr id="288" name="Google Shape;288;p22"/>
          <p:cNvSpPr txBox="1">
            <a:spLocks noGrp="1"/>
          </p:cNvSpPr>
          <p:nvPr>
            <p:ph type="body" idx="3"/>
          </p:nvPr>
        </p:nvSpPr>
        <p:spPr>
          <a:xfrm>
            <a:off x="6172200" y="1681163"/>
            <a:ext cx="5183188"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GB">
                <a:latin typeface="Rockwell"/>
                <a:ea typeface="Rockwell"/>
                <a:cs typeface="Rockwell"/>
                <a:sym typeface="Rockwell"/>
              </a:rPr>
              <a:t>Pahl (05/08)</a:t>
            </a:r>
            <a:endParaRPr/>
          </a:p>
        </p:txBody>
      </p:sp>
      <p:sp>
        <p:nvSpPr>
          <p:cNvPr id="289" name="Google Shape;289;p22"/>
          <p:cNvSpPr txBox="1">
            <a:spLocks noGrp="1"/>
          </p:cNvSpPr>
          <p:nvPr>
            <p:ph type="body" idx="4"/>
          </p:nvPr>
        </p:nvSpPr>
        <p:spPr>
          <a:xfrm>
            <a:off x="6172200" y="2505075"/>
            <a:ext cx="5183188" cy="36845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a:latin typeface="Rockwell"/>
                <a:ea typeface="Rockwell"/>
                <a:cs typeface="Rockwell"/>
                <a:sym typeface="Rockwell"/>
              </a:rPr>
              <a:t>Aim</a:t>
            </a:r>
            <a:r>
              <a:rPr lang="en-GB">
                <a:latin typeface="Rockwell"/>
                <a:ea typeface="Rockwell"/>
                <a:cs typeface="Rockwell"/>
                <a:sym typeface="Rockwell"/>
              </a:rPr>
              <a:t>: Decision making in the family, including decision on money, going on holiday etc…</a:t>
            </a:r>
            <a:endParaRPr/>
          </a:p>
          <a:p>
            <a:pPr marL="228600" lvl="0" indent="-228600" algn="l" rtl="0">
              <a:lnSpc>
                <a:spcPct val="90000"/>
              </a:lnSpc>
              <a:spcBef>
                <a:spcPts val="1000"/>
              </a:spcBef>
              <a:spcAft>
                <a:spcPts val="0"/>
              </a:spcAft>
              <a:buClr>
                <a:schemeClr val="dk1"/>
              </a:buClr>
              <a:buSzPts val="2800"/>
              <a:buChar char="•"/>
            </a:pPr>
            <a:r>
              <a:rPr lang="en-GB" b="1">
                <a:latin typeface="Rockwell"/>
                <a:ea typeface="Rockwell"/>
                <a:cs typeface="Rockwell"/>
                <a:sym typeface="Rockwell"/>
              </a:rPr>
              <a:t>Results</a:t>
            </a:r>
            <a:r>
              <a:rPr lang="en-GB">
                <a:latin typeface="Rockwell"/>
                <a:ea typeface="Rockwell"/>
                <a:cs typeface="Rockwell"/>
                <a:sym typeface="Rockwell"/>
              </a:rPr>
              <a:t>: Money management responsibility was with the one who earned the most money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b="1" u="sng">
                <a:latin typeface="Rockwell"/>
                <a:ea typeface="Rockwell"/>
                <a:cs typeface="Rockwell"/>
                <a:sym typeface="Rockwell"/>
              </a:rPr>
              <a:t>Changing relationships within families</a:t>
            </a:r>
            <a:endParaRPr/>
          </a:p>
        </p:txBody>
      </p:sp>
      <p:sp>
        <p:nvSpPr>
          <p:cNvPr id="295" name="Google Shape;29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4" descr="https://bertonesousa.files.wordpress.com/2012/11/marx-weber-e-durkheim2.png"/>
          <p:cNvPicPr preferRelativeResize="0"/>
          <p:nvPr/>
        </p:nvPicPr>
        <p:blipFill rotWithShape="1">
          <a:blip r:embed="rId3">
            <a:alphaModFix/>
          </a:blip>
          <a:srcRect r="72504" b="17909"/>
          <a:stretch/>
        </p:blipFill>
        <p:spPr>
          <a:xfrm>
            <a:off x="507707" y="4393975"/>
            <a:ext cx="1381458" cy="2451450"/>
          </a:xfrm>
          <a:prstGeom prst="rect">
            <a:avLst/>
          </a:prstGeom>
          <a:noFill/>
          <a:ln>
            <a:noFill/>
          </a:ln>
        </p:spPr>
      </p:pic>
      <p:pic>
        <p:nvPicPr>
          <p:cNvPr id="301" name="Google Shape;301;p24" descr="https://bertonesousa.files.wordpress.com/2012/11/marx-weber-e-durkheim2.png"/>
          <p:cNvPicPr preferRelativeResize="0"/>
          <p:nvPr/>
        </p:nvPicPr>
        <p:blipFill rotWithShape="1">
          <a:blip r:embed="rId3">
            <a:alphaModFix/>
          </a:blip>
          <a:srcRect l="28070" r="39268" b="17909"/>
          <a:stretch/>
        </p:blipFill>
        <p:spPr>
          <a:xfrm>
            <a:off x="3877088" y="4338833"/>
            <a:ext cx="1337244" cy="2451450"/>
          </a:xfrm>
          <a:prstGeom prst="rect">
            <a:avLst/>
          </a:prstGeom>
          <a:noFill/>
          <a:ln>
            <a:noFill/>
          </a:ln>
        </p:spPr>
      </p:pic>
      <p:pic>
        <p:nvPicPr>
          <p:cNvPr id="302" name="Google Shape;302;p24"/>
          <p:cNvPicPr preferRelativeResize="0"/>
          <p:nvPr/>
        </p:nvPicPr>
        <p:blipFill rotWithShape="1">
          <a:blip r:embed="rId4">
            <a:alphaModFix/>
          </a:blip>
          <a:srcRect/>
          <a:stretch/>
        </p:blipFill>
        <p:spPr>
          <a:xfrm>
            <a:off x="7616754" y="4665210"/>
            <a:ext cx="1765574" cy="2285388"/>
          </a:xfrm>
          <a:prstGeom prst="rect">
            <a:avLst/>
          </a:prstGeom>
          <a:noFill/>
          <a:ln>
            <a:noFill/>
          </a:ln>
        </p:spPr>
      </p:pic>
      <p:pic>
        <p:nvPicPr>
          <p:cNvPr id="303" name="Google Shape;303;p24" descr="http://i3.cpcache.com/product/842196512/margaret_thatcher_bitches_posters.jpg?height=350&amp;width=350"/>
          <p:cNvPicPr preferRelativeResize="0"/>
          <p:nvPr/>
        </p:nvPicPr>
        <p:blipFill rotWithShape="1">
          <a:blip r:embed="rId5">
            <a:alphaModFix/>
          </a:blip>
          <a:srcRect l="22931" t="9540" r="23067" b="27820"/>
          <a:stretch/>
        </p:blipFill>
        <p:spPr>
          <a:xfrm>
            <a:off x="10696945" y="4775200"/>
            <a:ext cx="1362790" cy="2049589"/>
          </a:xfrm>
          <a:prstGeom prst="rect">
            <a:avLst/>
          </a:prstGeom>
          <a:noFill/>
          <a:ln>
            <a:noFill/>
          </a:ln>
        </p:spPr>
      </p:pic>
      <p:sp>
        <p:nvSpPr>
          <p:cNvPr id="304" name="Google Shape;304;p24"/>
          <p:cNvSpPr/>
          <p:nvPr/>
        </p:nvSpPr>
        <p:spPr>
          <a:xfrm>
            <a:off x="3549603" y="5859899"/>
            <a:ext cx="996107"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Marxist</a:t>
            </a:r>
            <a:endParaRPr sz="2000">
              <a:solidFill>
                <a:schemeClr val="lt1"/>
              </a:solidFill>
              <a:latin typeface="Calibri"/>
              <a:ea typeface="Calibri"/>
              <a:cs typeface="Calibri"/>
              <a:sym typeface="Calibri"/>
            </a:endParaRPr>
          </a:p>
        </p:txBody>
      </p:sp>
      <p:sp>
        <p:nvSpPr>
          <p:cNvPr id="305" name="Google Shape;305;p24"/>
          <p:cNvSpPr/>
          <p:nvPr/>
        </p:nvSpPr>
        <p:spPr>
          <a:xfrm>
            <a:off x="338419" y="6280196"/>
            <a:ext cx="1550746"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Functionalist</a:t>
            </a:r>
            <a:endParaRPr sz="2000">
              <a:solidFill>
                <a:schemeClr val="lt1"/>
              </a:solidFill>
              <a:latin typeface="Calibri"/>
              <a:ea typeface="Calibri"/>
              <a:cs typeface="Calibri"/>
              <a:sym typeface="Calibri"/>
            </a:endParaRPr>
          </a:p>
        </p:txBody>
      </p:sp>
      <p:sp>
        <p:nvSpPr>
          <p:cNvPr id="306" name="Google Shape;306;p24"/>
          <p:cNvSpPr/>
          <p:nvPr/>
        </p:nvSpPr>
        <p:spPr>
          <a:xfrm>
            <a:off x="8318222" y="5961225"/>
            <a:ext cx="1189493"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Feminists</a:t>
            </a:r>
            <a:endParaRPr sz="2000">
              <a:solidFill>
                <a:schemeClr val="lt1"/>
              </a:solidFill>
              <a:latin typeface="Calibri"/>
              <a:ea typeface="Calibri"/>
              <a:cs typeface="Calibri"/>
              <a:sym typeface="Calibri"/>
            </a:endParaRPr>
          </a:p>
        </p:txBody>
      </p:sp>
      <p:sp>
        <p:nvSpPr>
          <p:cNvPr id="307" name="Google Shape;307;p24"/>
          <p:cNvSpPr/>
          <p:nvPr/>
        </p:nvSpPr>
        <p:spPr>
          <a:xfrm>
            <a:off x="10585046" y="6286070"/>
            <a:ext cx="1282274"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New Right</a:t>
            </a:r>
            <a:endParaRPr sz="2000">
              <a:solidFill>
                <a:schemeClr val="lt1"/>
              </a:solidFill>
              <a:latin typeface="Calibri"/>
              <a:ea typeface="Calibri"/>
              <a:cs typeface="Calibri"/>
              <a:sym typeface="Calibri"/>
            </a:endParaRPr>
          </a:p>
        </p:txBody>
      </p:sp>
      <p:sp>
        <p:nvSpPr>
          <p:cNvPr id="308" name="Google Shape;308;p24"/>
          <p:cNvSpPr/>
          <p:nvPr/>
        </p:nvSpPr>
        <p:spPr>
          <a:xfrm>
            <a:off x="9276652" y="8118"/>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They believe that family values are declining and this has put the family in crisis</a:t>
            </a:r>
            <a:endParaRPr sz="1800">
              <a:solidFill>
                <a:schemeClr val="dk1"/>
              </a:solidFill>
              <a:latin typeface="Calibri"/>
              <a:ea typeface="Calibri"/>
              <a:cs typeface="Calibri"/>
              <a:sym typeface="Calibri"/>
            </a:endParaRPr>
          </a:p>
        </p:txBody>
      </p:sp>
      <p:sp>
        <p:nvSpPr>
          <p:cNvPr id="309" name="Google Shape;309;p24"/>
          <p:cNvSpPr/>
          <p:nvPr/>
        </p:nvSpPr>
        <p:spPr>
          <a:xfrm>
            <a:off x="3123458" y="-20637"/>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The rich and business owner use the family as a way to create demand to sell their good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This happens by families constantly comparing themselves to others around them in terms of having consumer goods</a:t>
            </a:r>
            <a:endParaRPr sz="1800">
              <a:solidFill>
                <a:schemeClr val="dk1"/>
              </a:solidFill>
              <a:latin typeface="Calibri"/>
              <a:ea typeface="Calibri"/>
              <a:cs typeface="Calibri"/>
              <a:sym typeface="Calibri"/>
            </a:endParaRPr>
          </a:p>
        </p:txBody>
      </p:sp>
      <p:sp>
        <p:nvSpPr>
          <p:cNvPr id="310" name="Google Shape;310;p24"/>
          <p:cNvSpPr/>
          <p:nvPr/>
        </p:nvSpPr>
        <p:spPr>
          <a:xfrm>
            <a:off x="6200055" y="0"/>
            <a:ext cx="2930683" cy="4538132"/>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Some feminists believe more equality has been gained in the family; however other feminists disagree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Those who disagree for example, believe that even though men may help out more often at home. On the whole women still carry the burden of the </a:t>
            </a:r>
            <a:r>
              <a:rPr lang="en-GB" sz="1800" i="1">
                <a:solidFill>
                  <a:schemeClr val="dk1"/>
                </a:solidFill>
                <a:latin typeface="Calibri"/>
                <a:ea typeface="Calibri"/>
                <a:cs typeface="Calibri"/>
                <a:sym typeface="Calibri"/>
              </a:rPr>
              <a:t>triple shift</a:t>
            </a:r>
            <a:endParaRPr sz="1800">
              <a:solidFill>
                <a:schemeClr val="dk1"/>
              </a:solidFill>
              <a:latin typeface="Calibri"/>
              <a:ea typeface="Calibri"/>
              <a:cs typeface="Calibri"/>
              <a:sym typeface="Calibri"/>
            </a:endParaRPr>
          </a:p>
        </p:txBody>
      </p:sp>
      <p:sp>
        <p:nvSpPr>
          <p:cNvPr id="311" name="Google Shape;311;p24"/>
          <p:cNvSpPr/>
          <p:nvPr/>
        </p:nvSpPr>
        <p:spPr>
          <a:xfrm>
            <a:off x="46861" y="-35613"/>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They believe that today the family has lost many of its functions- </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For example, the function of emotional support can now be seen to be taken on by the education system and various welfare systems</a:t>
            </a:r>
            <a:endParaRPr/>
          </a:p>
        </p:txBody>
      </p:sp>
      <p:sp>
        <p:nvSpPr>
          <p:cNvPr id="312" name="Google Shape;312;p24"/>
          <p:cNvSpPr txBox="1"/>
          <p:nvPr/>
        </p:nvSpPr>
        <p:spPr>
          <a:xfrm>
            <a:off x="4081888" y="6287089"/>
            <a:ext cx="4236334" cy="5377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dk1"/>
              </a:buClr>
              <a:buSzPts val="1890"/>
              <a:buFont typeface="Rockwell"/>
              <a:buNone/>
            </a:pPr>
            <a:r>
              <a:rPr lang="en-GB" sz="1890" b="1" u="sng">
                <a:solidFill>
                  <a:schemeClr val="dk1"/>
                </a:solidFill>
                <a:latin typeface="Rockwell"/>
                <a:ea typeface="Rockwell"/>
                <a:cs typeface="Rockwell"/>
                <a:sym typeface="Rockwell"/>
              </a:rPr>
              <a:t>Changing relationships within families</a:t>
            </a:r>
            <a:endParaRPr/>
          </a:p>
        </p:txBody>
      </p:sp>
      <p:sp>
        <p:nvSpPr>
          <p:cNvPr id="313" name="Google Shape;313;p24"/>
          <p:cNvSpPr/>
          <p:nvPr/>
        </p:nvSpPr>
        <p:spPr>
          <a:xfrm>
            <a:off x="5210050" y="4775200"/>
            <a:ext cx="2406704" cy="1484810"/>
          </a:xfrm>
          <a:prstGeom prst="cloud">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Rockwell"/>
                <a:ea typeface="Rockwell"/>
                <a:cs typeface="Rockwell"/>
                <a:sym typeface="Rockwell"/>
              </a:rPr>
              <a:t>In another colour write some criticisms of each perspective</a:t>
            </a:r>
            <a:endParaRPr/>
          </a:p>
        </p:txBody>
      </p:sp>
      <p:sp>
        <p:nvSpPr>
          <p:cNvPr id="314" name="Google Shape;314;p24"/>
          <p:cNvSpPr/>
          <p:nvPr/>
        </p:nvSpPr>
        <p:spPr>
          <a:xfrm>
            <a:off x="9261317" y="-6628"/>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They believe that family values are declining and this has put the family in crisis</a:t>
            </a:r>
            <a:endParaRPr sz="1800">
              <a:solidFill>
                <a:schemeClr val="dk1"/>
              </a:solidFill>
              <a:latin typeface="Rockwell"/>
              <a:ea typeface="Rockwell"/>
              <a:cs typeface="Rockwell"/>
              <a:sym typeface="Rockwell"/>
            </a:endParaRPr>
          </a:p>
        </p:txBody>
      </p:sp>
      <p:sp>
        <p:nvSpPr>
          <p:cNvPr id="315" name="Google Shape;315;p24"/>
          <p:cNvSpPr/>
          <p:nvPr/>
        </p:nvSpPr>
        <p:spPr>
          <a:xfrm>
            <a:off x="3108123" y="-35383"/>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The rich and business owner use the family as a way to create demand to sell their good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This happens by families constantly comparing themselves to others around them in terms of having consumer goods</a:t>
            </a:r>
            <a:endParaRPr sz="1800">
              <a:solidFill>
                <a:schemeClr val="dk1"/>
              </a:solidFill>
              <a:latin typeface="Rockwell"/>
              <a:ea typeface="Rockwell"/>
              <a:cs typeface="Rockwell"/>
              <a:sym typeface="Rockwell"/>
            </a:endParaRPr>
          </a:p>
        </p:txBody>
      </p:sp>
      <p:sp>
        <p:nvSpPr>
          <p:cNvPr id="316" name="Google Shape;316;p24"/>
          <p:cNvSpPr/>
          <p:nvPr/>
        </p:nvSpPr>
        <p:spPr>
          <a:xfrm>
            <a:off x="6184720" y="-14746"/>
            <a:ext cx="2930683" cy="4538132"/>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Some feminists believe more equality has been gained in the family; however other feminists disagree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Those who disagree for example, believe that even though men may help out more often at home. On the whole women still carry the burden of the </a:t>
            </a:r>
            <a:r>
              <a:rPr lang="en-GB" sz="1800" i="1">
                <a:solidFill>
                  <a:schemeClr val="dk1"/>
                </a:solidFill>
                <a:latin typeface="Rockwell"/>
                <a:ea typeface="Rockwell"/>
                <a:cs typeface="Rockwell"/>
                <a:sym typeface="Rockwell"/>
              </a:rPr>
              <a:t>triple shift</a:t>
            </a:r>
            <a:endParaRPr sz="1800">
              <a:solidFill>
                <a:schemeClr val="dk1"/>
              </a:solidFill>
              <a:latin typeface="Rockwell"/>
              <a:ea typeface="Rockwell"/>
              <a:cs typeface="Rockwell"/>
              <a:sym typeface="Rockwell"/>
            </a:endParaRPr>
          </a:p>
        </p:txBody>
      </p:sp>
      <p:sp>
        <p:nvSpPr>
          <p:cNvPr id="317" name="Google Shape;317;p24"/>
          <p:cNvSpPr/>
          <p:nvPr/>
        </p:nvSpPr>
        <p:spPr>
          <a:xfrm>
            <a:off x="31526" y="-50359"/>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They believe that today the family has lost many of its functions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For example, the function of emotional support can now be seen to be taken on by the education system and various welfare systems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a:spLocks noGrp="1"/>
          </p:cNvSpPr>
          <p:nvPr>
            <p:ph type="title"/>
          </p:nvPr>
        </p:nvSpPr>
        <p:spPr>
          <a:xfrm>
            <a:off x="844198" y="295676"/>
            <a:ext cx="10674550" cy="1048515"/>
          </a:xfrm>
          <a:prstGeom prst="rect">
            <a:avLst/>
          </a:prstGeom>
          <a:solidFill>
            <a:schemeClr val="lt1"/>
          </a:solidFill>
          <a:ln w="57150" cap="flat" cmpd="sng">
            <a:solidFill>
              <a:srgbClr val="7030A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Rockwell"/>
              <a:buNone/>
            </a:pPr>
            <a:r>
              <a:rPr lang="en-GB" sz="4800" b="1">
                <a:latin typeface="Rockwell"/>
                <a:ea typeface="Rockwell"/>
                <a:cs typeface="Rockwell"/>
                <a:sym typeface="Rockwell"/>
              </a:rPr>
              <a:t>Young and Willmott 1973</a:t>
            </a:r>
            <a:endParaRPr/>
          </a:p>
        </p:txBody>
      </p:sp>
      <p:sp>
        <p:nvSpPr>
          <p:cNvPr id="323" name="Google Shape;323;p25"/>
          <p:cNvSpPr txBox="1">
            <a:spLocks noGrp="1"/>
          </p:cNvSpPr>
          <p:nvPr>
            <p:ph type="body" idx="1"/>
          </p:nvPr>
        </p:nvSpPr>
        <p:spPr>
          <a:xfrm>
            <a:off x="214489" y="1491449"/>
            <a:ext cx="9632330" cy="5113537"/>
          </a:xfrm>
          <a:prstGeom prst="rect">
            <a:avLst/>
          </a:prstGeom>
          <a:solidFill>
            <a:schemeClr val="lt1"/>
          </a:solidFill>
          <a:ln w="57150" cap="flat" cmpd="sng">
            <a:solidFill>
              <a:srgbClr val="7030A0"/>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110"/>
              <a:buNone/>
            </a:pPr>
            <a:r>
              <a:rPr lang="en-GB" sz="1110" b="1" u="sng">
                <a:latin typeface="Rockwell"/>
                <a:ea typeface="Rockwell"/>
                <a:cs typeface="Rockwell"/>
                <a:sym typeface="Rockwell"/>
              </a:rPr>
              <a:t>Identified four stages of family life:</a:t>
            </a:r>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Stage 1: The pre-industrial family</a:t>
            </a:r>
            <a:endParaRPr/>
          </a:p>
          <a:p>
            <a:pPr marL="0" lvl="0" indent="0" algn="l" rtl="0">
              <a:lnSpc>
                <a:spcPct val="70000"/>
              </a:lnSpc>
              <a:spcBef>
                <a:spcPts val="1000"/>
              </a:spcBef>
              <a:spcAft>
                <a:spcPts val="0"/>
              </a:spcAft>
              <a:buClr>
                <a:schemeClr val="dk1"/>
              </a:buClr>
              <a:buSzPts val="1110"/>
              <a:buNone/>
            </a:pPr>
            <a:endParaRPr sz="1110" b="1">
              <a:latin typeface="Rockwell"/>
              <a:ea typeface="Rockwell"/>
              <a:cs typeface="Rockwell"/>
              <a:sym typeface="Rockwell"/>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Stage 2: Early industrial family</a:t>
            </a:r>
            <a:endParaRPr/>
          </a:p>
          <a:p>
            <a:pPr marL="0" lvl="0" indent="0" algn="l" rtl="0">
              <a:lnSpc>
                <a:spcPct val="70000"/>
              </a:lnSpc>
              <a:spcBef>
                <a:spcPts val="1000"/>
              </a:spcBef>
              <a:spcAft>
                <a:spcPts val="0"/>
              </a:spcAft>
              <a:buClr>
                <a:schemeClr val="dk1"/>
              </a:buClr>
              <a:buSzPts val="1110"/>
              <a:buNone/>
            </a:pPr>
            <a:endParaRPr sz="1110" b="1">
              <a:latin typeface="Rockwell"/>
              <a:ea typeface="Rockwell"/>
              <a:cs typeface="Rockwell"/>
              <a:sym typeface="Rockwell"/>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Stage 3: The symmetrical / privatised nuclear family</a:t>
            </a:r>
            <a:endParaRPr/>
          </a:p>
          <a:p>
            <a:pPr marL="342900" lvl="0" indent="-34290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Emerged in middle classes but spread into and common in working classes, reflecting the boring and repetitive nature of paid manual jobs leading to more focus on home life</a:t>
            </a:r>
            <a:endParaRPr/>
          </a:p>
          <a:p>
            <a:pPr marL="342900" lvl="0" indent="-34290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Nuclear family at he expense of extended family;  home centred and privatised; more time spent with family</a:t>
            </a:r>
            <a:endParaRPr/>
          </a:p>
          <a:p>
            <a:pPr marL="342900" lvl="0" indent="-342900" algn="l" rtl="0">
              <a:lnSpc>
                <a:spcPct val="70000"/>
              </a:lnSpc>
              <a:spcBef>
                <a:spcPts val="1000"/>
              </a:spcBef>
              <a:spcAft>
                <a:spcPts val="0"/>
              </a:spcAft>
              <a:buClr>
                <a:schemeClr val="dk1"/>
              </a:buClr>
              <a:buSzPts val="1110"/>
              <a:buFont typeface="Noto Sans Symbols"/>
              <a:buChar char="❖"/>
            </a:pPr>
            <a:r>
              <a:rPr lang="en-GB" sz="1110" b="1">
                <a:latin typeface="Rockwell"/>
                <a:ea typeface="Rockwell"/>
                <a:cs typeface="Rockwell"/>
                <a:sym typeface="Rockwell"/>
              </a:rPr>
              <a:t>Symmetrical</a:t>
            </a:r>
            <a:r>
              <a:rPr lang="en-GB" sz="1110">
                <a:latin typeface="Rockwell"/>
                <a:ea typeface="Rockwell"/>
                <a:cs typeface="Rockwell"/>
                <a:sym typeface="Rockwell"/>
              </a:rPr>
              <a:t> roles – less </a:t>
            </a:r>
            <a:r>
              <a:rPr lang="en-GB" sz="1110" b="1">
                <a:latin typeface="Rockwell"/>
                <a:ea typeface="Rockwell"/>
                <a:cs typeface="Rockwell"/>
                <a:sym typeface="Rockwell"/>
              </a:rPr>
              <a:t>segregated</a:t>
            </a:r>
            <a:r>
              <a:rPr lang="en-GB" sz="1110">
                <a:latin typeface="Rockwell"/>
                <a:ea typeface="Rockwell"/>
                <a:cs typeface="Rockwell"/>
                <a:sym typeface="Rockwell"/>
              </a:rPr>
              <a:t>, more equal – household chores and decisions; not interchangeable but equally important</a:t>
            </a:r>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Reasons for rise in symmetrical family:</a:t>
            </a:r>
            <a:endParaRPr/>
          </a:p>
          <a:p>
            <a:pPr marL="171450" lvl="0" indent="-17145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Improved living standards</a:t>
            </a:r>
            <a:endParaRPr sz="1110">
              <a:latin typeface="Rockwell"/>
              <a:ea typeface="Rockwell"/>
              <a:cs typeface="Rockwell"/>
              <a:sym typeface="Rockwell"/>
            </a:endParaRPr>
          </a:p>
          <a:p>
            <a:pPr marL="171450" lvl="0" indent="-17145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Increasing geographical mobility</a:t>
            </a:r>
            <a:endParaRPr sz="1110">
              <a:latin typeface="Rockwell"/>
              <a:ea typeface="Rockwell"/>
              <a:cs typeface="Rockwell"/>
              <a:sym typeface="Rockwell"/>
            </a:endParaRPr>
          </a:p>
          <a:p>
            <a:pPr marL="171450" lvl="0" indent="-17145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Reduction in the number of children in the family</a:t>
            </a:r>
            <a:endParaRPr sz="1110">
              <a:latin typeface="Rockwell"/>
              <a:ea typeface="Rockwell"/>
              <a:cs typeface="Rockwell"/>
              <a:sym typeface="Rockwell"/>
            </a:endParaRPr>
          </a:p>
          <a:p>
            <a:pPr marL="171450" lvl="0" indent="-17145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Commercialisation of housework</a:t>
            </a:r>
            <a:endParaRPr sz="1110">
              <a:latin typeface="Rockwell"/>
              <a:ea typeface="Rockwell"/>
              <a:cs typeface="Rockwell"/>
              <a:sym typeface="Rockwell"/>
            </a:endParaRPr>
          </a:p>
          <a:p>
            <a:pPr marL="171450" lvl="0" indent="-171450" algn="l" rtl="0">
              <a:lnSpc>
                <a:spcPct val="70000"/>
              </a:lnSpc>
              <a:spcBef>
                <a:spcPts val="1000"/>
              </a:spcBef>
              <a:spcAft>
                <a:spcPts val="0"/>
              </a:spcAft>
              <a:buClr>
                <a:schemeClr val="dk1"/>
              </a:buClr>
              <a:buSzPts val="1110"/>
              <a:buFont typeface="Noto Sans Symbols"/>
              <a:buChar char="✔"/>
            </a:pPr>
            <a:r>
              <a:rPr lang="en-GB" sz="1110">
                <a:latin typeface="Rockwell"/>
                <a:ea typeface="Rockwell"/>
                <a:cs typeface="Rockwell"/>
                <a:sym typeface="Rockwell"/>
              </a:rPr>
              <a:t>Improved status of women</a:t>
            </a:r>
            <a:endParaRPr sz="1110">
              <a:latin typeface="Rockwell"/>
              <a:ea typeface="Rockwell"/>
              <a:cs typeface="Rockwell"/>
              <a:sym typeface="Rockwell"/>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Stage 4: The asymmetrical family</a:t>
            </a:r>
            <a:endParaRPr/>
          </a:p>
          <a:p>
            <a:pPr marL="0" lvl="0" indent="0" algn="l" rtl="0">
              <a:lnSpc>
                <a:spcPct val="70000"/>
              </a:lnSpc>
              <a:spcBef>
                <a:spcPts val="1000"/>
              </a:spcBef>
              <a:spcAft>
                <a:spcPts val="0"/>
              </a:spcAft>
              <a:buClr>
                <a:schemeClr val="dk1"/>
              </a:buClr>
              <a:buSzPts val="1110"/>
              <a:buNone/>
            </a:pPr>
            <a:r>
              <a:rPr lang="en-GB" sz="1110" b="1">
                <a:latin typeface="Rockwell"/>
                <a:ea typeface="Rockwell"/>
                <a:cs typeface="Rockwell"/>
                <a:sym typeface="Rockwell"/>
              </a:rPr>
              <a:t>Principle of stratified diffusion </a:t>
            </a:r>
            <a:r>
              <a:rPr lang="en-GB" sz="1110">
                <a:latin typeface="Rockwell"/>
                <a:ea typeface="Rockwell"/>
                <a:cs typeface="Rockwell"/>
                <a:sym typeface="Rockwell"/>
              </a:rPr>
              <a:t>– </a:t>
            </a:r>
            <a:endParaRPr/>
          </a:p>
          <a:p>
            <a:pPr marL="0" lvl="0" indent="0" algn="l" rtl="0">
              <a:lnSpc>
                <a:spcPct val="70000"/>
              </a:lnSpc>
              <a:spcBef>
                <a:spcPts val="1000"/>
              </a:spcBef>
              <a:spcAft>
                <a:spcPts val="0"/>
              </a:spcAft>
              <a:buClr>
                <a:schemeClr val="dk1"/>
              </a:buClr>
              <a:buSzPts val="1480"/>
              <a:buNone/>
            </a:pPr>
            <a:r>
              <a:rPr lang="en-GB" sz="1480" i="1">
                <a:latin typeface="Rockwell"/>
                <a:ea typeface="Rockwell"/>
                <a:cs typeface="Rockwell"/>
                <a:sym typeface="Rockwell"/>
              </a:rPr>
              <a:t>This is the idea that social changes start at the top of the social stratification system and spread downwards</a:t>
            </a:r>
            <a:endParaRPr sz="1480" i="1">
              <a:latin typeface="Rockwell"/>
              <a:ea typeface="Rockwell"/>
              <a:cs typeface="Rockwell"/>
              <a:sym typeface="Rockwell"/>
            </a:endParaRPr>
          </a:p>
          <a:p>
            <a:pPr marL="0" lvl="0" indent="0" algn="l" rtl="0">
              <a:lnSpc>
                <a:spcPct val="70000"/>
              </a:lnSpc>
              <a:spcBef>
                <a:spcPts val="1000"/>
              </a:spcBef>
              <a:spcAft>
                <a:spcPts val="0"/>
              </a:spcAft>
              <a:buClr>
                <a:schemeClr val="dk1"/>
              </a:buClr>
              <a:buSzPts val="1480"/>
              <a:buNone/>
            </a:pPr>
            <a:r>
              <a:rPr lang="en-GB" sz="1480" i="1">
                <a:latin typeface="Rockwell"/>
                <a:ea typeface="Rockwell"/>
                <a:cs typeface="Rockwell"/>
                <a:sym typeface="Rockwell"/>
              </a:rPr>
              <a:t>For example, changes in family life spread from the middle class into the working class</a:t>
            </a:r>
            <a:endParaRPr sz="1480" i="1">
              <a:latin typeface="Rockwell"/>
              <a:ea typeface="Rockwell"/>
              <a:cs typeface="Rockwell"/>
              <a:sym typeface="Rockwell"/>
            </a:endParaRPr>
          </a:p>
          <a:p>
            <a:pPr marL="0" lvl="0" indent="0" algn="l" rtl="0">
              <a:lnSpc>
                <a:spcPct val="70000"/>
              </a:lnSpc>
              <a:spcBef>
                <a:spcPts val="1000"/>
              </a:spcBef>
              <a:spcAft>
                <a:spcPts val="0"/>
              </a:spcAft>
              <a:buClr>
                <a:schemeClr val="dk1"/>
              </a:buClr>
              <a:buSzPts val="1110"/>
              <a:buNone/>
            </a:pPr>
            <a:r>
              <a:rPr lang="en-GB" sz="1110">
                <a:latin typeface="Rockwell"/>
                <a:ea typeface="Rockwell"/>
                <a:cs typeface="Rockwell"/>
                <a:sym typeface="Rockwell"/>
              </a:rPr>
              <a:t> </a:t>
            </a:r>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0" lvl="0" indent="0" algn="l" rtl="0">
              <a:lnSpc>
                <a:spcPct val="70000"/>
              </a:lnSpc>
              <a:spcBef>
                <a:spcPts val="1000"/>
              </a:spcBef>
              <a:spcAft>
                <a:spcPts val="0"/>
              </a:spcAft>
              <a:buClr>
                <a:schemeClr val="dk1"/>
              </a:buClr>
              <a:buSzPts val="1017"/>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a:p>
            <a:pPr marL="342900" lvl="0" indent="-278320" algn="l" rtl="0">
              <a:lnSpc>
                <a:spcPct val="70000"/>
              </a:lnSpc>
              <a:spcBef>
                <a:spcPts val="1000"/>
              </a:spcBef>
              <a:spcAft>
                <a:spcPts val="0"/>
              </a:spcAft>
              <a:buClr>
                <a:schemeClr val="dk1"/>
              </a:buClr>
              <a:buSzPts val="1017"/>
              <a:buFont typeface="Noto Sans Symbols"/>
              <a:buNone/>
            </a:pPr>
            <a:endParaRPr sz="1017">
              <a:latin typeface="Rockwell"/>
              <a:ea typeface="Rockwell"/>
              <a:cs typeface="Rockwell"/>
              <a:sym typeface="Rockwell"/>
            </a:endParaRPr>
          </a:p>
        </p:txBody>
      </p:sp>
      <p:sp>
        <p:nvSpPr>
          <p:cNvPr id="324" name="Google Shape;324;p25"/>
          <p:cNvSpPr txBox="1"/>
          <p:nvPr/>
        </p:nvSpPr>
        <p:spPr>
          <a:xfrm>
            <a:off x="8981933" y="328819"/>
            <a:ext cx="252604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Rockwell"/>
                <a:ea typeface="Rockwell"/>
                <a:cs typeface="Rockwell"/>
                <a:sym typeface="Rockwell"/>
              </a:rPr>
              <a:t>Functionalist</a:t>
            </a:r>
            <a:endParaRPr/>
          </a:p>
          <a:p>
            <a:pPr marL="0" marR="0" lvl="0" indent="0" algn="l" rtl="0">
              <a:spcBef>
                <a:spcPts val="0"/>
              </a:spcBef>
              <a:spcAft>
                <a:spcPts val="0"/>
              </a:spcAft>
              <a:buNone/>
            </a:pPr>
            <a:r>
              <a:rPr lang="en-GB" sz="2800" b="1">
                <a:solidFill>
                  <a:schemeClr val="dk1"/>
                </a:solidFill>
                <a:latin typeface="Rockwell"/>
                <a:ea typeface="Rockwell"/>
                <a:cs typeface="Rockwell"/>
                <a:sym typeface="Rockwell"/>
              </a:rPr>
              <a:t>perspective</a:t>
            </a:r>
            <a:endParaRPr/>
          </a:p>
        </p:txBody>
      </p:sp>
      <p:sp>
        <p:nvSpPr>
          <p:cNvPr id="326" name="Google Shape;326;p25"/>
          <p:cNvSpPr txBox="1"/>
          <p:nvPr/>
        </p:nvSpPr>
        <p:spPr>
          <a:xfrm rot="-1959977">
            <a:off x="10209921" y="5739113"/>
            <a:ext cx="1703312" cy="369332"/>
          </a:xfrm>
          <a:prstGeom prst="rect">
            <a:avLst/>
          </a:prstGeom>
          <a:solidFill>
            <a:schemeClr val="lt1"/>
          </a:solidFill>
          <a:ln w="2857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Rockwell"/>
                <a:ea typeface="Rockwell"/>
                <a:cs typeface="Rockwell"/>
                <a:sym typeface="Rockwell"/>
              </a:rPr>
              <a:t>CONSENSUS</a:t>
            </a:r>
            <a:endParaRPr/>
          </a:p>
        </p:txBody>
      </p:sp>
      <p:sp>
        <p:nvSpPr>
          <p:cNvPr id="327" name="Google Shape;327;p25"/>
          <p:cNvSpPr txBox="1"/>
          <p:nvPr/>
        </p:nvSpPr>
        <p:spPr>
          <a:xfrm rot="-1033592">
            <a:off x="8854839" y="1706701"/>
            <a:ext cx="1983960" cy="769441"/>
          </a:xfrm>
          <a:prstGeom prst="rect">
            <a:avLst/>
          </a:prstGeom>
          <a:solidFill>
            <a:schemeClr val="lt1"/>
          </a:solidFill>
          <a:ln w="571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rgbClr val="7030A0"/>
                </a:solidFill>
                <a:latin typeface="Rockwell"/>
                <a:ea typeface="Rockwell"/>
                <a:cs typeface="Rockwell"/>
                <a:sym typeface="Rockwell"/>
              </a:rPr>
              <a:t>Interviewed sample of nearly 2000 people in Greater London and surrounding areas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6"/>
          <p:cNvSpPr txBox="1">
            <a:spLocks noGrp="1"/>
          </p:cNvSpPr>
          <p:nvPr>
            <p:ph type="title"/>
          </p:nvPr>
        </p:nvSpPr>
        <p:spPr>
          <a:xfrm>
            <a:off x="838200" y="25170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ockwell"/>
              <a:buNone/>
            </a:pPr>
            <a:r>
              <a:rPr lang="en-GB" u="sng">
                <a:latin typeface="Rockwell"/>
                <a:ea typeface="Rockwell"/>
                <a:cs typeface="Rockwell"/>
                <a:sym typeface="Rockwell"/>
              </a:rPr>
              <a:t>Changes in family relationships over time</a:t>
            </a:r>
            <a:endParaRPr/>
          </a:p>
        </p:txBody>
      </p:sp>
      <p:graphicFrame>
        <p:nvGraphicFramePr>
          <p:cNvPr id="333" name="Google Shape;333;p26"/>
          <p:cNvGraphicFramePr/>
          <p:nvPr/>
        </p:nvGraphicFramePr>
        <p:xfrm>
          <a:off x="235131" y="1546549"/>
          <a:ext cx="11586750" cy="4880365"/>
        </p:xfrm>
        <a:graphic>
          <a:graphicData uri="http://schemas.openxmlformats.org/drawingml/2006/table">
            <a:tbl>
              <a:tblPr firstRow="1" firstCol="1" bandRow="1">
                <a:noFill/>
                <a:tableStyleId>{28A3B62E-3769-498B-B926-465C97DF0CC6}</a:tableStyleId>
              </a:tblPr>
              <a:tblGrid>
                <a:gridCol w="2168425">
                  <a:extLst>
                    <a:ext uri="{9D8B030D-6E8A-4147-A177-3AD203B41FA5}">
                      <a16:colId xmlns:a16="http://schemas.microsoft.com/office/drawing/2014/main" val="20000"/>
                    </a:ext>
                  </a:extLst>
                </a:gridCol>
                <a:gridCol w="4939900">
                  <a:extLst>
                    <a:ext uri="{9D8B030D-6E8A-4147-A177-3AD203B41FA5}">
                      <a16:colId xmlns:a16="http://schemas.microsoft.com/office/drawing/2014/main" val="20001"/>
                    </a:ext>
                  </a:extLst>
                </a:gridCol>
                <a:gridCol w="4478425">
                  <a:extLst>
                    <a:ext uri="{9D8B030D-6E8A-4147-A177-3AD203B41FA5}">
                      <a16:colId xmlns:a16="http://schemas.microsoft.com/office/drawing/2014/main" val="20002"/>
                    </a:ext>
                  </a:extLst>
                </a:gridCol>
              </a:tblGrid>
              <a:tr h="281975">
                <a:tc>
                  <a:txBody>
                    <a:bodyPr/>
                    <a:lstStyle/>
                    <a:p>
                      <a:pPr marL="0" marR="0" lvl="0" indent="0" algn="l" rtl="0">
                        <a:spcBef>
                          <a:spcPts val="0"/>
                        </a:spcBef>
                        <a:spcAft>
                          <a:spcPts val="0"/>
                        </a:spcAft>
                        <a:buNone/>
                      </a:pPr>
                      <a:r>
                        <a:rPr lang="en-GB" sz="1800">
                          <a:latin typeface="Rockwell"/>
                          <a:ea typeface="Rockwell"/>
                          <a:cs typeface="Rockwell"/>
                          <a:sym typeface="Rockwell"/>
                        </a:rPr>
                        <a:t> </a:t>
                      </a:r>
                      <a:endParaRPr sz="1800">
                        <a:latin typeface="Rockwell"/>
                        <a:ea typeface="Rockwell"/>
                        <a:cs typeface="Rockwell"/>
                        <a:sym typeface="Rockwell"/>
                      </a:endParaRPr>
                    </a:p>
                  </a:txBody>
                  <a:tcPr marL="53550" marR="53550" marT="0" marB="0"/>
                </a:tc>
                <a:tc>
                  <a:txBody>
                    <a:bodyPr/>
                    <a:lstStyle/>
                    <a:p>
                      <a:pPr marL="0" marR="0" lvl="0" indent="0" algn="l" rtl="0">
                        <a:spcBef>
                          <a:spcPts val="0"/>
                        </a:spcBef>
                        <a:spcAft>
                          <a:spcPts val="0"/>
                        </a:spcAft>
                        <a:buNone/>
                      </a:pPr>
                      <a:r>
                        <a:rPr lang="en-GB" sz="1800">
                          <a:latin typeface="Rockwell"/>
                          <a:ea typeface="Rockwell"/>
                          <a:cs typeface="Rockwell"/>
                          <a:sym typeface="Rockwell"/>
                        </a:rPr>
                        <a:t>Type of family</a:t>
                      </a:r>
                      <a:endParaRPr sz="1800">
                        <a:latin typeface="Rockwell"/>
                        <a:ea typeface="Rockwell"/>
                        <a:cs typeface="Rockwell"/>
                        <a:sym typeface="Rockwell"/>
                      </a:endParaRPr>
                    </a:p>
                  </a:txBody>
                  <a:tcPr marL="53550" marR="53550" marT="0" marB="0"/>
                </a:tc>
                <a:tc>
                  <a:txBody>
                    <a:bodyPr/>
                    <a:lstStyle/>
                    <a:p>
                      <a:pPr marL="0" marR="0" lvl="0" indent="0" algn="l" rtl="0">
                        <a:spcBef>
                          <a:spcPts val="0"/>
                        </a:spcBef>
                        <a:spcAft>
                          <a:spcPts val="0"/>
                        </a:spcAft>
                        <a:buNone/>
                      </a:pPr>
                      <a:r>
                        <a:rPr lang="en-GB" sz="1800">
                          <a:latin typeface="Rockwell"/>
                          <a:ea typeface="Rockwell"/>
                          <a:cs typeface="Rockwell"/>
                          <a:sym typeface="Rockwell"/>
                        </a:rPr>
                        <a:t>Family roles</a:t>
                      </a:r>
                      <a:endParaRPr sz="1800">
                        <a:latin typeface="Rockwell"/>
                        <a:ea typeface="Rockwell"/>
                        <a:cs typeface="Rockwell"/>
                        <a:sym typeface="Rockwell"/>
                      </a:endParaRPr>
                    </a:p>
                  </a:txBody>
                  <a:tcPr marL="53550" marR="53550" marT="0" marB="0"/>
                </a:tc>
                <a:extLst>
                  <a:ext uri="{0D108BD9-81ED-4DB2-BD59-A6C34878D82A}">
                    <a16:rowId xmlns:a16="http://schemas.microsoft.com/office/drawing/2014/main" val="10000"/>
                  </a:ext>
                </a:extLst>
              </a:tr>
              <a:tr h="2346725">
                <a:tc>
                  <a:txBody>
                    <a:bodyPr/>
                    <a:lstStyle/>
                    <a:p>
                      <a:pPr marL="0" marR="0" lvl="0" indent="0" algn="l" rtl="0">
                        <a:spcBef>
                          <a:spcPts val="0"/>
                        </a:spcBef>
                        <a:spcAft>
                          <a:spcPts val="0"/>
                        </a:spcAft>
                        <a:buNone/>
                      </a:pPr>
                      <a:r>
                        <a:rPr lang="en-GB" sz="1600">
                          <a:latin typeface="Rockwell"/>
                          <a:ea typeface="Rockwell"/>
                          <a:cs typeface="Rockwell"/>
                          <a:sym typeface="Rockwell"/>
                        </a:rPr>
                        <a:t>Pre-Industrial Family</a:t>
                      </a:r>
                      <a:endParaRPr sz="105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Extended family</a:t>
                      </a:r>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Father as head of household, exercising economic control over family</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family need a lot of family members to help them with the family’s work</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Family was the main unit of production producing most of the goods for the families survival</a:t>
                      </a:r>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extLst>
                  <a:ext uri="{0D108BD9-81ED-4DB2-BD59-A6C34878D82A}">
                    <a16:rowId xmlns:a16="http://schemas.microsoft.com/office/drawing/2014/main" val="10001"/>
                  </a:ext>
                </a:extLst>
              </a:tr>
              <a:tr h="879975">
                <a:tc>
                  <a:txBody>
                    <a:bodyPr/>
                    <a:lstStyle/>
                    <a:p>
                      <a:pPr marL="0" marR="0" lvl="0" indent="0" algn="l" rtl="0">
                        <a:spcBef>
                          <a:spcPts val="0"/>
                        </a:spcBef>
                        <a:spcAft>
                          <a:spcPts val="0"/>
                        </a:spcAft>
                        <a:buNone/>
                      </a:pPr>
                      <a:r>
                        <a:rPr lang="en-GB" sz="1600">
                          <a:latin typeface="Rockwell"/>
                          <a:ea typeface="Rockwell"/>
                          <a:cs typeface="Rockwell"/>
                          <a:sym typeface="Rockwell"/>
                        </a:rPr>
                        <a:t>Industrial Family</a:t>
                      </a:r>
                      <a:endParaRPr sz="105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Nuclear family</a:t>
                      </a:r>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This family emphasised the women's role as "mother" and domestic labourer</a:t>
                      </a:r>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extLst>
                  <a:ext uri="{0D108BD9-81ED-4DB2-BD59-A6C34878D82A}">
                    <a16:rowId xmlns:a16="http://schemas.microsoft.com/office/drawing/2014/main" val="10002"/>
                  </a:ext>
                </a:extLst>
              </a:tr>
              <a:tr h="1340975">
                <a:tc>
                  <a:txBody>
                    <a:bodyPr/>
                    <a:lstStyle/>
                    <a:p>
                      <a:pPr marL="0" marR="0" lvl="0" indent="0" algn="l" rtl="0">
                        <a:spcBef>
                          <a:spcPts val="0"/>
                        </a:spcBef>
                        <a:spcAft>
                          <a:spcPts val="0"/>
                        </a:spcAft>
                        <a:buNone/>
                      </a:pPr>
                      <a:r>
                        <a:rPr lang="en-GB" sz="1600">
                          <a:latin typeface="Rockwell"/>
                          <a:ea typeface="Rockwell"/>
                          <a:cs typeface="Rockwell"/>
                          <a:sym typeface="Rockwell"/>
                        </a:rPr>
                        <a:t>Contemporary/ Modern Family</a:t>
                      </a:r>
                      <a:endParaRPr sz="105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Nuclear family, </a:t>
                      </a:r>
                      <a:r>
                        <a:rPr lang="en-GB" sz="1800" b="1">
                          <a:solidFill>
                            <a:schemeClr val="dk1"/>
                          </a:solidFill>
                          <a:latin typeface="Calibri"/>
                          <a:ea typeface="Calibri"/>
                          <a:cs typeface="Calibri"/>
                          <a:sym typeface="Calibri"/>
                        </a:rPr>
                        <a:t>however</a:t>
                      </a:r>
                      <a:r>
                        <a:rPr lang="en-GB" sz="1800">
                          <a:solidFill>
                            <a:schemeClr val="dk1"/>
                          </a:solidFill>
                          <a:latin typeface="Calibri"/>
                          <a:ea typeface="Calibri"/>
                          <a:cs typeface="Calibri"/>
                          <a:sym typeface="Calibri"/>
                        </a:rPr>
                        <a:t>, because of the huge amount of diversity in the UK there are many different types of family</a:t>
                      </a:r>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tc>
                  <a:txBody>
                    <a:bodyPr/>
                    <a:lstStyle/>
                    <a:p>
                      <a:pPr marL="0" marR="0" lvl="0" indent="0" algn="l" rtl="0">
                        <a:lnSpc>
                          <a:spcPct val="100000"/>
                        </a:lnSpc>
                        <a:spcBef>
                          <a:spcPts val="0"/>
                        </a:spcBef>
                        <a:spcAft>
                          <a:spcPts val="0"/>
                        </a:spcAft>
                        <a:buClr>
                          <a:schemeClr val="dk1"/>
                        </a:buClr>
                        <a:buSzPts val="1200"/>
                        <a:buFont typeface="Rockwell"/>
                        <a:buNone/>
                      </a:pPr>
                      <a:r>
                        <a:rPr lang="en-GB" sz="1200">
                          <a:latin typeface="Rockwell"/>
                          <a:ea typeface="Rockwell"/>
                          <a:cs typeface="Rockwell"/>
                          <a:sym typeface="Rockwell"/>
                        </a:rPr>
                        <a:t> </a:t>
                      </a:r>
                      <a:r>
                        <a:rPr lang="en-GB" sz="1800">
                          <a:solidFill>
                            <a:schemeClr val="dk1"/>
                          </a:solidFill>
                          <a:latin typeface="Calibri"/>
                          <a:ea typeface="Calibri"/>
                          <a:cs typeface="Calibri"/>
                          <a:sym typeface="Calibri"/>
                        </a:rPr>
                        <a:t>Women and men’s role in the family became more equal. Partners carry out different tasks but each makes similar contribution to the family (</a:t>
                      </a:r>
                      <a:r>
                        <a:rPr lang="en-GB" sz="1800" u="sng">
                          <a:solidFill>
                            <a:schemeClr val="dk1"/>
                          </a:solidFill>
                          <a:latin typeface="Calibri"/>
                          <a:ea typeface="Calibri"/>
                          <a:cs typeface="Calibri"/>
                          <a:sym typeface="Calibri"/>
                        </a:rPr>
                        <a:t>symmetrical family</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200">
                        <a:latin typeface="Rockwell"/>
                        <a:ea typeface="Rockwell"/>
                        <a:cs typeface="Rockwell"/>
                        <a:sym typeface="Rockwell"/>
                      </a:endParaRPr>
                    </a:p>
                  </a:txBody>
                  <a:tcPr marL="53550" marR="5355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b="1" u="sng">
                <a:latin typeface="Rockwell"/>
                <a:ea typeface="Rockwell"/>
                <a:cs typeface="Rockwell"/>
                <a:sym typeface="Rockwell"/>
              </a:rPr>
              <a:t>Criticisms of the family</a:t>
            </a:r>
            <a:endParaRPr/>
          </a:p>
        </p:txBody>
      </p:sp>
      <p:sp>
        <p:nvSpPr>
          <p:cNvPr id="339" name="Google Shape;33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8"/>
          <p:cNvSpPr txBox="1">
            <a:spLocks noGrp="1"/>
          </p:cNvSpPr>
          <p:nvPr>
            <p:ph type="title"/>
          </p:nvPr>
        </p:nvSpPr>
        <p:spPr>
          <a:xfrm>
            <a:off x="236317" y="260953"/>
            <a:ext cx="6152909" cy="5724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Rockwell"/>
              <a:buNone/>
            </a:pPr>
            <a:r>
              <a:rPr lang="en-GB" sz="3959" u="sng">
                <a:latin typeface="Rockwell"/>
                <a:ea typeface="Rockwell"/>
                <a:cs typeface="Rockwell"/>
                <a:sym typeface="Rockwell"/>
              </a:rPr>
              <a:t>Criticisms of the family</a:t>
            </a:r>
            <a:endParaRPr/>
          </a:p>
        </p:txBody>
      </p:sp>
      <p:graphicFrame>
        <p:nvGraphicFramePr>
          <p:cNvPr id="345" name="Google Shape;345;p28"/>
          <p:cNvGraphicFramePr/>
          <p:nvPr/>
        </p:nvGraphicFramePr>
        <p:xfrm>
          <a:off x="236315" y="960699"/>
          <a:ext cx="11703125" cy="5727500"/>
        </p:xfrm>
        <a:graphic>
          <a:graphicData uri="http://schemas.openxmlformats.org/drawingml/2006/table">
            <a:tbl>
              <a:tblPr firstRow="1" bandRow="1">
                <a:noFill/>
                <a:tableStyleId>{28A3B62E-3769-498B-B926-465C97DF0CC6}</a:tableStyleId>
              </a:tblPr>
              <a:tblGrid>
                <a:gridCol w="2917400">
                  <a:extLst>
                    <a:ext uri="{9D8B030D-6E8A-4147-A177-3AD203B41FA5}">
                      <a16:colId xmlns:a16="http://schemas.microsoft.com/office/drawing/2014/main" val="20000"/>
                    </a:ext>
                  </a:extLst>
                </a:gridCol>
                <a:gridCol w="8785725">
                  <a:extLst>
                    <a:ext uri="{9D8B030D-6E8A-4147-A177-3AD203B41FA5}">
                      <a16:colId xmlns:a16="http://schemas.microsoft.com/office/drawing/2014/main" val="20001"/>
                    </a:ext>
                  </a:extLst>
                </a:gridCol>
              </a:tblGrid>
              <a:tr h="707200">
                <a:tc>
                  <a:txBody>
                    <a:bodyPr/>
                    <a:lstStyle/>
                    <a:p>
                      <a:pPr marL="0" marR="0" lvl="0" indent="0" algn="ctr" rtl="0">
                        <a:spcBef>
                          <a:spcPts val="0"/>
                        </a:spcBef>
                        <a:spcAft>
                          <a:spcPts val="0"/>
                        </a:spcAft>
                        <a:buNone/>
                      </a:pPr>
                      <a:r>
                        <a:rPr lang="en-GB" sz="1800">
                          <a:solidFill>
                            <a:schemeClr val="dk1"/>
                          </a:solidFill>
                        </a:rPr>
                        <a:t>Criticism </a:t>
                      </a:r>
                      <a:endParaRPr/>
                    </a:p>
                  </a:txBody>
                  <a:tcPr marL="91450" marR="91450" marT="45725" marB="45725"/>
                </a:tc>
                <a:tc>
                  <a:txBody>
                    <a:bodyPr/>
                    <a:lstStyle/>
                    <a:p>
                      <a:pPr marL="0" marR="0" lvl="0" indent="0" algn="ctr" rtl="0">
                        <a:spcBef>
                          <a:spcPts val="0"/>
                        </a:spcBef>
                        <a:spcAft>
                          <a:spcPts val="0"/>
                        </a:spcAft>
                        <a:buNone/>
                      </a:pPr>
                      <a:r>
                        <a:rPr lang="en-GB" sz="1800">
                          <a:solidFill>
                            <a:schemeClr val="dk1"/>
                          </a:solidFill>
                        </a:rPr>
                        <a:t>Explanation and elaboration</a:t>
                      </a:r>
                      <a:endParaRPr/>
                    </a:p>
                  </a:txBody>
                  <a:tcPr marL="91450" marR="91450" marT="45725" marB="45725"/>
                </a:tc>
                <a:extLst>
                  <a:ext uri="{0D108BD9-81ED-4DB2-BD59-A6C34878D82A}">
                    <a16:rowId xmlns:a16="http://schemas.microsoft.com/office/drawing/2014/main" val="10000"/>
                  </a:ext>
                </a:extLst>
              </a:tr>
              <a:tr h="1220675">
                <a:tc>
                  <a:txBody>
                    <a:bodyPr/>
                    <a:lstStyle/>
                    <a:p>
                      <a:pPr marL="0" marR="0" lvl="0" indent="0" algn="l" rtl="0">
                        <a:lnSpc>
                          <a:spcPct val="100000"/>
                        </a:lnSpc>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Loss of traditional functions </a:t>
                      </a:r>
                      <a:r>
                        <a:rPr lang="en-GB" sz="1800" b="1">
                          <a:solidFill>
                            <a:srgbClr val="7030A0"/>
                          </a:solidFill>
                          <a:latin typeface="Calibri"/>
                          <a:ea typeface="Calibri"/>
                          <a:cs typeface="Calibri"/>
                          <a:sym typeface="Calibri"/>
                        </a:rPr>
                        <a:t>(New Right view)</a:t>
                      </a:r>
                      <a:endParaRPr/>
                    </a:p>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With the rise of </a:t>
                      </a:r>
                      <a:r>
                        <a:rPr lang="en-GB" sz="1600" b="1">
                          <a:solidFill>
                            <a:schemeClr val="dk1"/>
                          </a:solidFill>
                          <a:latin typeface="Rockwell"/>
                          <a:ea typeface="Rockwell"/>
                          <a:cs typeface="Rockwell"/>
                          <a:sym typeface="Rockwell"/>
                        </a:rPr>
                        <a:t>cohabitation, lone-parent homes and same-sex families they believe </a:t>
                      </a:r>
                      <a:r>
                        <a:rPr lang="en-GB" sz="1600">
                          <a:solidFill>
                            <a:schemeClr val="dk1"/>
                          </a:solidFill>
                          <a:latin typeface="Rockwell"/>
                          <a:ea typeface="Rockwell"/>
                          <a:cs typeface="Rockwell"/>
                          <a:sym typeface="Rockwell"/>
                        </a:rPr>
                        <a:t>families are unable to offer and deliver the traditional and balanced functions of the family</a:t>
                      </a:r>
                      <a:endParaRPr/>
                    </a:p>
                    <a:p>
                      <a:pPr marL="285750" marR="0" lvl="0" indent="-184150" algn="l" rtl="0">
                        <a:spcBef>
                          <a:spcPts val="0"/>
                        </a:spcBef>
                        <a:spcAft>
                          <a:spcPts val="0"/>
                        </a:spcAft>
                        <a:buClr>
                          <a:schemeClr val="dk1"/>
                        </a:buClr>
                        <a:buSzPts val="1600"/>
                        <a:buFont typeface="Arial"/>
                        <a:buNone/>
                      </a:pPr>
                      <a:endParaRPr sz="16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1220675">
                <a:tc>
                  <a:txBody>
                    <a:bodyPr/>
                    <a:lstStyle/>
                    <a:p>
                      <a:pPr marL="0" marR="0" lvl="0" indent="0" algn="l" rtl="0">
                        <a:lnSpc>
                          <a:spcPct val="100000"/>
                        </a:lnSpc>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Lack of contact with wider kinship networks</a:t>
                      </a:r>
                      <a:endParaRPr/>
                    </a:p>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Some family members especially the elderly are now outcasts in the family</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Increasing geographical mobility and women’s involvement in full-time work have meant that family members see each other less often </a:t>
                      </a:r>
                      <a:endParaRPr/>
                    </a:p>
                    <a:p>
                      <a:pPr marL="285750" marR="0" lvl="0" indent="-184150" algn="l" rtl="0">
                        <a:spcBef>
                          <a:spcPts val="0"/>
                        </a:spcBef>
                        <a:spcAft>
                          <a:spcPts val="0"/>
                        </a:spcAft>
                        <a:buClr>
                          <a:schemeClr val="dk1"/>
                        </a:buClr>
                        <a:buSzPts val="1600"/>
                        <a:buFont typeface="Arial"/>
                        <a:buNone/>
                      </a:pPr>
                      <a:endParaRPr sz="16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1220675">
                <a:tc>
                  <a:txBody>
                    <a:bodyPr/>
                    <a:lstStyle/>
                    <a:p>
                      <a:pPr marL="0" marR="0" lvl="0" indent="0" algn="l" rtl="0">
                        <a:lnSpc>
                          <a:spcPct val="100000"/>
                        </a:lnSpc>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The status and role of women within families </a:t>
                      </a:r>
                      <a:endParaRPr/>
                    </a:p>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Despite changes in women’s roles, </a:t>
                      </a:r>
                      <a:r>
                        <a:rPr lang="en-GB" sz="1600" b="1">
                          <a:solidFill>
                            <a:schemeClr val="dk1"/>
                          </a:solidFill>
                          <a:latin typeface="Rockwell"/>
                          <a:ea typeface="Rockwell"/>
                          <a:cs typeface="Rockwell"/>
                          <a:sym typeface="Rockwell"/>
                        </a:rPr>
                        <a:t>feminists</a:t>
                      </a:r>
                      <a:r>
                        <a:rPr lang="en-GB" sz="1600">
                          <a:solidFill>
                            <a:schemeClr val="dk1"/>
                          </a:solidFill>
                          <a:latin typeface="Rockwell"/>
                          <a:ea typeface="Rockwell"/>
                          <a:cs typeface="Rockwell"/>
                          <a:sym typeface="Rockwell"/>
                        </a:rPr>
                        <a:t> still believe that the family has a negative impact on women.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For example, in the past they were expected to take part in a </a:t>
                      </a:r>
                      <a:r>
                        <a:rPr lang="en-GB" sz="1600" b="1">
                          <a:solidFill>
                            <a:schemeClr val="dk1"/>
                          </a:solidFill>
                          <a:latin typeface="Rockwell"/>
                          <a:ea typeface="Rockwell"/>
                          <a:cs typeface="Rockwell"/>
                          <a:sym typeface="Rockwell"/>
                        </a:rPr>
                        <a:t>double shift</a:t>
                      </a:r>
                      <a:r>
                        <a:rPr lang="en-GB" sz="1600">
                          <a:solidFill>
                            <a:schemeClr val="dk1"/>
                          </a:solidFill>
                          <a:latin typeface="Rockwell"/>
                          <a:ea typeface="Rockwell"/>
                          <a:cs typeface="Rockwell"/>
                          <a:sym typeface="Rockwell"/>
                        </a:rPr>
                        <a:t>; with the inclusion of work they now take part in a </a:t>
                      </a:r>
                      <a:r>
                        <a:rPr lang="en-GB" sz="1600" b="1">
                          <a:solidFill>
                            <a:schemeClr val="dk1"/>
                          </a:solidFill>
                          <a:latin typeface="Rockwell"/>
                          <a:ea typeface="Rockwell"/>
                          <a:cs typeface="Rockwell"/>
                          <a:sym typeface="Rockwell"/>
                        </a:rPr>
                        <a:t>triple shift </a:t>
                      </a:r>
                      <a:endParaRPr sz="1600">
                        <a:solidFill>
                          <a:schemeClr val="dk1"/>
                        </a:solidFill>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r h="1358275">
                <a:tc>
                  <a:txBody>
                    <a:bodyPr/>
                    <a:lstStyle/>
                    <a:p>
                      <a:pPr marL="0" marR="0" lvl="0" indent="0" algn="l" rtl="0">
                        <a:lnSpc>
                          <a:spcPct val="100000"/>
                        </a:lnSpc>
                        <a:spcBef>
                          <a:spcPts val="0"/>
                        </a:spcBef>
                        <a:spcAft>
                          <a:spcPts val="0"/>
                        </a:spcAft>
                        <a:buClr>
                          <a:schemeClr val="dk1"/>
                        </a:buClr>
                        <a:buSzPts val="1800"/>
                        <a:buFont typeface="Calibri"/>
                        <a:buNone/>
                      </a:pPr>
                      <a:r>
                        <a:rPr lang="en-GB" sz="1800" b="1">
                          <a:solidFill>
                            <a:schemeClr val="dk1"/>
                          </a:solidFill>
                          <a:latin typeface="Calibri"/>
                          <a:ea typeface="Calibri"/>
                          <a:cs typeface="Calibri"/>
                          <a:sym typeface="Calibri"/>
                        </a:rPr>
                        <a:t>Dysfunctional families</a:t>
                      </a:r>
                      <a:endParaRPr/>
                    </a:p>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Some members of the family can be harmed by family life, this is called, </a:t>
                      </a:r>
                      <a:r>
                        <a:rPr lang="en-GB" sz="1600" b="1">
                          <a:solidFill>
                            <a:schemeClr val="dk1"/>
                          </a:solidFill>
                          <a:latin typeface="Rockwell"/>
                          <a:ea typeface="Rockwell"/>
                          <a:cs typeface="Rockwell"/>
                          <a:sym typeface="Rockwell"/>
                        </a:rPr>
                        <a:t>‘the dark side of the family’. </a:t>
                      </a:r>
                      <a:endParaRPr sz="16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Within these families domestic violence, child abuse and elder abuse can take place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The home can become a place of fear rather than somewhere that people feel safe and loved</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txBox="1">
            <a:spLocks noGrp="1"/>
          </p:cNvSpPr>
          <p:nvPr>
            <p:ph type="title"/>
          </p:nvPr>
        </p:nvSpPr>
        <p:spPr>
          <a:xfrm>
            <a:off x="839788" y="295676"/>
            <a:ext cx="10674550" cy="1600200"/>
          </a:xfrm>
          <a:prstGeom prst="rect">
            <a:avLst/>
          </a:prstGeom>
          <a:solidFill>
            <a:schemeClr val="bg1"/>
          </a:solidFill>
          <a:ln w="57150" cap="flat" cmpd="sng">
            <a:solidFill>
              <a:srgbClr val="7030A0"/>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GB" sz="4800" b="1"/>
              <a:t>Delphy and Leonard 1992 </a:t>
            </a:r>
            <a:r>
              <a:rPr lang="en-GB" sz="4800"/>
              <a:t> -</a:t>
            </a:r>
            <a:endParaRPr/>
          </a:p>
        </p:txBody>
      </p:sp>
      <p:sp>
        <p:nvSpPr>
          <p:cNvPr id="352" name="Google Shape;352;p29"/>
          <p:cNvSpPr txBox="1">
            <a:spLocks noGrp="1"/>
          </p:cNvSpPr>
          <p:nvPr>
            <p:ph type="body" idx="1"/>
          </p:nvPr>
        </p:nvSpPr>
        <p:spPr>
          <a:xfrm>
            <a:off x="839788" y="2057400"/>
            <a:ext cx="6848274" cy="4505446"/>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457200" algn="l" rtl="0">
              <a:lnSpc>
                <a:spcPct val="80000"/>
              </a:lnSpc>
              <a:spcBef>
                <a:spcPts val="0"/>
              </a:spcBef>
              <a:spcAft>
                <a:spcPts val="0"/>
              </a:spcAft>
              <a:buClr>
                <a:schemeClr val="dk1"/>
              </a:buClr>
              <a:buSzPts val="2400"/>
              <a:buFont typeface="Noto Sans Symbols"/>
              <a:buChar char="▪"/>
            </a:pPr>
            <a:r>
              <a:rPr lang="en-GB" sz="2400">
                <a:latin typeface="Rockwell"/>
                <a:ea typeface="Rockwell"/>
                <a:cs typeface="Rockwell"/>
                <a:sym typeface="Rockwell"/>
              </a:rPr>
              <a:t>In their view it is men, who benefit the most from women’s labour </a:t>
            </a:r>
            <a:endParaRPr sz="2400">
              <a:latin typeface="Rockwell"/>
              <a:ea typeface="Rockwell"/>
              <a:cs typeface="Rockwell"/>
              <a:sym typeface="Rockwell"/>
            </a:endParaRPr>
          </a:p>
          <a:p>
            <a:pPr marL="457200" lvl="0" indent="-457200" algn="l" rtl="0">
              <a:lnSpc>
                <a:spcPct val="80000"/>
              </a:lnSpc>
              <a:spcBef>
                <a:spcPts val="1000"/>
              </a:spcBef>
              <a:spcAft>
                <a:spcPts val="0"/>
              </a:spcAft>
              <a:buClr>
                <a:schemeClr val="dk1"/>
              </a:buClr>
              <a:buSzPts val="2400"/>
              <a:buFont typeface="Noto Sans Symbols"/>
              <a:buChar char="▪"/>
            </a:pPr>
            <a:r>
              <a:rPr lang="en-GB" sz="2400">
                <a:latin typeface="Rockwell"/>
                <a:ea typeface="Rockwell"/>
                <a:cs typeface="Rockwell"/>
                <a:sym typeface="Rockwell"/>
              </a:rPr>
              <a:t>The family plays a major role in maintaining and reinforcing </a:t>
            </a:r>
            <a:r>
              <a:rPr lang="en-GB" sz="2400" b="1">
                <a:latin typeface="Rockwell"/>
                <a:ea typeface="Rockwell"/>
                <a:cs typeface="Rockwell"/>
                <a:sym typeface="Rockwell"/>
              </a:rPr>
              <a:t>patriarchy</a:t>
            </a:r>
            <a:endParaRPr/>
          </a:p>
          <a:p>
            <a:pPr marL="457200" lvl="0" indent="-457200" algn="l" rtl="0">
              <a:lnSpc>
                <a:spcPct val="80000"/>
              </a:lnSpc>
              <a:spcBef>
                <a:spcPts val="1000"/>
              </a:spcBef>
              <a:spcAft>
                <a:spcPts val="0"/>
              </a:spcAft>
              <a:buClr>
                <a:schemeClr val="dk1"/>
              </a:buClr>
              <a:buSzPts val="2400"/>
              <a:buFont typeface="Noto Sans Symbols"/>
              <a:buChar char="▪"/>
            </a:pPr>
            <a:r>
              <a:rPr lang="en-GB" sz="2400">
                <a:latin typeface="Rockwell"/>
                <a:ea typeface="Rockwell"/>
                <a:cs typeface="Rockwell"/>
                <a:sym typeface="Rockwell"/>
              </a:rPr>
              <a:t>Family is an economic system involving a </a:t>
            </a:r>
            <a:r>
              <a:rPr lang="en-GB" sz="2400" b="1">
                <a:latin typeface="Rockwell"/>
                <a:ea typeface="Rockwell"/>
                <a:cs typeface="Rockwell"/>
                <a:sym typeface="Rockwell"/>
              </a:rPr>
              <a:t>division of labour </a:t>
            </a:r>
            <a:r>
              <a:rPr lang="en-GB" sz="2400">
                <a:latin typeface="Rockwell"/>
                <a:ea typeface="Rockwell"/>
                <a:cs typeface="Rockwell"/>
                <a:sym typeface="Rockwell"/>
              </a:rPr>
              <a:t>which exploits women but benefits men</a:t>
            </a:r>
            <a:endParaRPr/>
          </a:p>
          <a:p>
            <a:pPr marL="457200" lvl="0" indent="-457200" algn="l" rtl="0">
              <a:lnSpc>
                <a:spcPct val="80000"/>
              </a:lnSpc>
              <a:spcBef>
                <a:spcPts val="1000"/>
              </a:spcBef>
              <a:spcAft>
                <a:spcPts val="0"/>
              </a:spcAft>
              <a:buClr>
                <a:schemeClr val="dk1"/>
              </a:buClr>
              <a:buSzPts val="2400"/>
              <a:buFont typeface="Noto Sans Symbols"/>
              <a:buChar char="▪"/>
            </a:pPr>
            <a:r>
              <a:rPr lang="en-GB" sz="2400">
                <a:latin typeface="Rockwell"/>
                <a:ea typeface="Rockwell"/>
                <a:cs typeface="Rockwell"/>
                <a:sym typeface="Rockwell"/>
              </a:rPr>
              <a:t>Women are oppressed as their work is adopted within the family</a:t>
            </a:r>
            <a:endParaRPr/>
          </a:p>
          <a:p>
            <a:pPr marL="457200" lvl="0" indent="-457200" algn="l" rtl="0">
              <a:lnSpc>
                <a:spcPct val="80000"/>
              </a:lnSpc>
              <a:spcBef>
                <a:spcPts val="1000"/>
              </a:spcBef>
              <a:spcAft>
                <a:spcPts val="0"/>
              </a:spcAft>
              <a:buClr>
                <a:schemeClr val="dk1"/>
              </a:buClr>
              <a:buSzPts val="2400"/>
              <a:buFont typeface="Noto Sans Symbols"/>
              <a:buChar char="▪"/>
            </a:pPr>
            <a:r>
              <a:rPr lang="en-GB" sz="2400">
                <a:latin typeface="Rockwell"/>
                <a:ea typeface="Rockwell"/>
                <a:cs typeface="Rockwell"/>
                <a:sym typeface="Rockwell"/>
              </a:rPr>
              <a:t>For example, women may be employed outside the home but still expected to do domestic chores when they get home – work is not share equally with their male partners</a:t>
            </a:r>
            <a:endParaRPr/>
          </a:p>
          <a:p>
            <a:pPr marL="0" lvl="0" indent="0" algn="l" rtl="0">
              <a:lnSpc>
                <a:spcPct val="80000"/>
              </a:lnSpc>
              <a:spcBef>
                <a:spcPts val="1000"/>
              </a:spcBef>
              <a:spcAft>
                <a:spcPts val="0"/>
              </a:spcAft>
              <a:buClr>
                <a:schemeClr val="dk1"/>
              </a:buClr>
              <a:buSzPts val="1800"/>
              <a:buNone/>
            </a:pPr>
            <a:endParaRPr sz="1800"/>
          </a:p>
        </p:txBody>
      </p:sp>
      <p:sp>
        <p:nvSpPr>
          <p:cNvPr id="353" name="Google Shape;353;p29"/>
          <p:cNvSpPr txBox="1"/>
          <p:nvPr/>
        </p:nvSpPr>
        <p:spPr>
          <a:xfrm>
            <a:off x="9419209" y="618722"/>
            <a:ext cx="198827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Feminist </a:t>
            </a:r>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perspective</a:t>
            </a:r>
            <a:endParaRPr/>
          </a:p>
        </p:txBody>
      </p:sp>
      <p:sp>
        <p:nvSpPr>
          <p:cNvPr id="356" name="Google Shape;356;p29"/>
          <p:cNvSpPr txBox="1"/>
          <p:nvPr/>
        </p:nvSpPr>
        <p:spPr>
          <a:xfrm rot="-868637">
            <a:off x="10098974" y="2911595"/>
            <a:ext cx="1703312" cy="369332"/>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RADICAL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a:latin typeface="Rockwell"/>
                <a:ea typeface="Rockwell"/>
                <a:cs typeface="Rockwell"/>
                <a:sym typeface="Rockwell"/>
              </a:rPr>
              <a:t>Functions of the family</a:t>
            </a:r>
            <a:endParaRPr/>
          </a:p>
        </p:txBody>
      </p:sp>
      <p:sp>
        <p:nvSpPr>
          <p:cNvPr id="110" name="Google Shape;110;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a:spLocks noGrp="1"/>
          </p:cNvSpPr>
          <p:nvPr>
            <p:ph type="title"/>
          </p:nvPr>
        </p:nvSpPr>
        <p:spPr>
          <a:xfrm>
            <a:off x="839788" y="295676"/>
            <a:ext cx="10674550" cy="1600200"/>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GB" sz="4800" b="1"/>
              <a:t>Zaretsky 1976 </a:t>
            </a:r>
            <a:endParaRPr sz="4800"/>
          </a:p>
        </p:txBody>
      </p:sp>
      <p:sp>
        <p:nvSpPr>
          <p:cNvPr id="362" name="Google Shape;362;p30"/>
          <p:cNvSpPr txBox="1">
            <a:spLocks noGrp="1"/>
          </p:cNvSpPr>
          <p:nvPr>
            <p:ph type="body" idx="1"/>
          </p:nvPr>
        </p:nvSpPr>
        <p:spPr>
          <a:xfrm>
            <a:off x="324091" y="2057399"/>
            <a:ext cx="8689280" cy="4298951"/>
          </a:xfrm>
          <a:prstGeom prst="rect">
            <a:avLst/>
          </a:prstGeom>
          <a:solidFill>
            <a:schemeClr val="lt1"/>
          </a:solidFill>
          <a:ln w="571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Font typeface="Noto Sans Symbols"/>
              <a:buChar char="▪"/>
            </a:pPr>
            <a:r>
              <a:rPr lang="en-GB" sz="2200">
                <a:latin typeface="Rockwell"/>
                <a:ea typeface="Rockwell"/>
                <a:cs typeface="Rockwell"/>
                <a:sym typeface="Rockwell"/>
              </a:rPr>
              <a:t>The Marxist Zaretsky believes that the family supports capitalism by providing unpaid labour, reproducing a new labour force and being a unit of consumption</a:t>
            </a:r>
            <a:endParaRPr sz="2200">
              <a:latin typeface="Rockwell"/>
              <a:ea typeface="Rockwell"/>
              <a:cs typeface="Rockwell"/>
              <a:sym typeface="Rockwell"/>
            </a:endParaRPr>
          </a:p>
          <a:p>
            <a:pPr marL="342900" lvl="0" indent="-342900" algn="l" rtl="0">
              <a:lnSpc>
                <a:spcPct val="90000"/>
              </a:lnSpc>
              <a:spcBef>
                <a:spcPts val="1000"/>
              </a:spcBef>
              <a:spcAft>
                <a:spcPts val="0"/>
              </a:spcAft>
              <a:buClr>
                <a:schemeClr val="dk1"/>
              </a:buClr>
              <a:buSzPts val="2200"/>
              <a:buFont typeface="Noto Sans Symbols"/>
              <a:buChar char="▪"/>
            </a:pPr>
            <a:r>
              <a:rPr lang="en-GB" sz="2200">
                <a:latin typeface="Rockwell"/>
                <a:ea typeface="Rockwell"/>
                <a:cs typeface="Rockwell"/>
                <a:sym typeface="Rockwell"/>
              </a:rPr>
              <a:t>Zaretsky also claims that the family allows individuals to express their frustrations with capitalism in a non-threatening way </a:t>
            </a:r>
            <a:endParaRPr/>
          </a:p>
          <a:p>
            <a:pPr marL="342900" lvl="0" indent="-203200" algn="l" rtl="0">
              <a:lnSpc>
                <a:spcPct val="90000"/>
              </a:lnSpc>
              <a:spcBef>
                <a:spcPts val="1000"/>
              </a:spcBef>
              <a:spcAft>
                <a:spcPts val="0"/>
              </a:spcAft>
              <a:buClr>
                <a:schemeClr val="dk1"/>
              </a:buClr>
              <a:buSzPts val="2200"/>
              <a:buFont typeface="Noto Sans Symbols"/>
              <a:buNone/>
            </a:pPr>
            <a:endParaRPr sz="2200">
              <a:latin typeface="Rockwell"/>
              <a:ea typeface="Rockwell"/>
              <a:cs typeface="Rockwell"/>
              <a:sym typeface="Rockwell"/>
            </a:endParaRPr>
          </a:p>
          <a:p>
            <a:pPr marL="0" lvl="0" indent="0" algn="l" rtl="0">
              <a:lnSpc>
                <a:spcPct val="90000"/>
              </a:lnSpc>
              <a:spcBef>
                <a:spcPts val="1000"/>
              </a:spcBef>
              <a:spcAft>
                <a:spcPts val="0"/>
              </a:spcAft>
              <a:buClr>
                <a:schemeClr val="dk1"/>
              </a:buClr>
              <a:buSzPts val="2200"/>
              <a:buNone/>
            </a:pPr>
            <a:r>
              <a:rPr lang="en-GB" sz="2200">
                <a:latin typeface="Rockwell"/>
                <a:ea typeface="Rockwell"/>
                <a:cs typeface="Rockwell"/>
                <a:sym typeface="Rockwell"/>
              </a:rPr>
              <a:t>The family supports the capitalist economy:</a:t>
            </a:r>
            <a:endParaRPr/>
          </a:p>
          <a:p>
            <a:pPr marL="285750" lvl="0" indent="-285750" algn="l" rtl="0">
              <a:lnSpc>
                <a:spcPct val="90000"/>
              </a:lnSpc>
              <a:spcBef>
                <a:spcPts val="1000"/>
              </a:spcBef>
              <a:spcAft>
                <a:spcPts val="0"/>
              </a:spcAft>
              <a:buClr>
                <a:schemeClr val="dk1"/>
              </a:buClr>
              <a:buSzPts val="2200"/>
              <a:buFont typeface="Noto Sans Symbols"/>
              <a:buChar char="✔"/>
            </a:pPr>
            <a:r>
              <a:rPr lang="en-GB" sz="2200" b="1">
                <a:latin typeface="Rockwell"/>
                <a:ea typeface="Rockwell"/>
                <a:cs typeface="Rockwell"/>
                <a:sym typeface="Rockwell"/>
              </a:rPr>
              <a:t>It relies on the housewife role as unpaid labour and reproducing the next generation of workers</a:t>
            </a:r>
            <a:endParaRPr/>
          </a:p>
          <a:p>
            <a:pPr marL="285750" lvl="0" indent="-285750" algn="l" rtl="0">
              <a:lnSpc>
                <a:spcPct val="90000"/>
              </a:lnSpc>
              <a:spcBef>
                <a:spcPts val="1000"/>
              </a:spcBef>
              <a:spcAft>
                <a:spcPts val="0"/>
              </a:spcAft>
              <a:buClr>
                <a:schemeClr val="dk1"/>
              </a:buClr>
              <a:buSzPts val="2200"/>
              <a:buFont typeface="Noto Sans Symbols"/>
              <a:buChar char="✔"/>
            </a:pPr>
            <a:r>
              <a:rPr lang="en-GB" sz="2200" b="1">
                <a:latin typeface="Rockwell"/>
                <a:ea typeface="Rockwell"/>
                <a:cs typeface="Rockwell"/>
                <a:sym typeface="Rockwell"/>
              </a:rPr>
              <a:t>It acts as an vital unit of consumption</a:t>
            </a:r>
            <a:endParaRPr/>
          </a:p>
        </p:txBody>
      </p:sp>
      <p:sp>
        <p:nvSpPr>
          <p:cNvPr id="363" name="Google Shape;363;p30"/>
          <p:cNvSpPr txBox="1"/>
          <p:nvPr/>
        </p:nvSpPr>
        <p:spPr>
          <a:xfrm>
            <a:off x="9419209" y="618722"/>
            <a:ext cx="198827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Marxist </a:t>
            </a:r>
            <a:endParaRPr/>
          </a:p>
          <a:p>
            <a:pPr marL="0" marR="0" lvl="0" indent="0" algn="l" rtl="0">
              <a:spcBef>
                <a:spcPts val="0"/>
              </a:spcBef>
              <a:spcAft>
                <a:spcPts val="0"/>
              </a:spcAft>
              <a:buNone/>
            </a:pPr>
            <a:r>
              <a:rPr lang="en-GB" sz="2800" b="1">
                <a:solidFill>
                  <a:schemeClr val="dk1"/>
                </a:solidFill>
                <a:latin typeface="Calibri"/>
                <a:ea typeface="Calibri"/>
                <a:cs typeface="Calibri"/>
                <a:sym typeface="Calibri"/>
              </a:rPr>
              <a:t>perspective</a:t>
            </a:r>
            <a:endParaRPr/>
          </a:p>
        </p:txBody>
      </p:sp>
      <p:pic>
        <p:nvPicPr>
          <p:cNvPr id="365" name="Google Shape;365;p30"/>
          <p:cNvPicPr preferRelativeResize="0"/>
          <p:nvPr/>
        </p:nvPicPr>
        <p:blipFill rotWithShape="1">
          <a:blip r:embed="rId3">
            <a:alphaModFix/>
          </a:blip>
          <a:srcRect/>
          <a:stretch/>
        </p:blipFill>
        <p:spPr>
          <a:xfrm rot="758225">
            <a:off x="9555541" y="1347155"/>
            <a:ext cx="1572904" cy="14204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b="1" u="sng">
                <a:latin typeface="Rockwell"/>
                <a:ea typeface="Rockwell"/>
                <a:cs typeface="Rockwell"/>
                <a:sym typeface="Rockwell"/>
              </a:rPr>
              <a:t>Divorce</a:t>
            </a:r>
            <a:endParaRPr/>
          </a:p>
        </p:txBody>
      </p:sp>
      <p:sp>
        <p:nvSpPr>
          <p:cNvPr id="371" name="Google Shape;371;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32" descr="https://bertonesousa.files.wordpress.com/2012/11/marx-weber-e-durkheim2.png"/>
          <p:cNvPicPr preferRelativeResize="0"/>
          <p:nvPr/>
        </p:nvPicPr>
        <p:blipFill rotWithShape="1">
          <a:blip r:embed="rId3">
            <a:alphaModFix/>
          </a:blip>
          <a:srcRect r="72504" b="17909"/>
          <a:stretch/>
        </p:blipFill>
        <p:spPr>
          <a:xfrm>
            <a:off x="507707" y="4393975"/>
            <a:ext cx="1381458" cy="2451450"/>
          </a:xfrm>
          <a:prstGeom prst="rect">
            <a:avLst/>
          </a:prstGeom>
          <a:noFill/>
          <a:ln>
            <a:noFill/>
          </a:ln>
        </p:spPr>
      </p:pic>
      <p:pic>
        <p:nvPicPr>
          <p:cNvPr id="377" name="Google Shape;377;p32" descr="https://bertonesousa.files.wordpress.com/2012/11/marx-weber-e-durkheim2.png"/>
          <p:cNvPicPr preferRelativeResize="0"/>
          <p:nvPr/>
        </p:nvPicPr>
        <p:blipFill rotWithShape="1">
          <a:blip r:embed="rId3">
            <a:alphaModFix/>
          </a:blip>
          <a:srcRect l="28070" r="39268" b="17909"/>
          <a:stretch/>
        </p:blipFill>
        <p:spPr>
          <a:xfrm>
            <a:off x="3877088" y="4338833"/>
            <a:ext cx="1337244" cy="2451450"/>
          </a:xfrm>
          <a:prstGeom prst="rect">
            <a:avLst/>
          </a:prstGeom>
          <a:noFill/>
          <a:ln>
            <a:noFill/>
          </a:ln>
        </p:spPr>
      </p:pic>
      <p:pic>
        <p:nvPicPr>
          <p:cNvPr id="378" name="Google Shape;378;p32"/>
          <p:cNvPicPr preferRelativeResize="0"/>
          <p:nvPr/>
        </p:nvPicPr>
        <p:blipFill rotWithShape="1">
          <a:blip r:embed="rId4">
            <a:alphaModFix/>
          </a:blip>
          <a:srcRect/>
          <a:stretch/>
        </p:blipFill>
        <p:spPr>
          <a:xfrm>
            <a:off x="7616754" y="4665210"/>
            <a:ext cx="1765574" cy="2285388"/>
          </a:xfrm>
          <a:prstGeom prst="rect">
            <a:avLst/>
          </a:prstGeom>
          <a:noFill/>
          <a:ln>
            <a:noFill/>
          </a:ln>
        </p:spPr>
      </p:pic>
      <p:pic>
        <p:nvPicPr>
          <p:cNvPr id="379" name="Google Shape;379;p32" descr="http://i3.cpcache.com/product/842196512/margaret_thatcher_bitches_posters.jpg?height=350&amp;width=350"/>
          <p:cNvPicPr preferRelativeResize="0"/>
          <p:nvPr/>
        </p:nvPicPr>
        <p:blipFill rotWithShape="1">
          <a:blip r:embed="rId5">
            <a:alphaModFix/>
          </a:blip>
          <a:srcRect l="22931" t="9540" r="23067" b="27820"/>
          <a:stretch/>
        </p:blipFill>
        <p:spPr>
          <a:xfrm>
            <a:off x="10696945" y="4775200"/>
            <a:ext cx="1362790" cy="2049589"/>
          </a:xfrm>
          <a:prstGeom prst="rect">
            <a:avLst/>
          </a:prstGeom>
          <a:noFill/>
          <a:ln>
            <a:noFill/>
          </a:ln>
        </p:spPr>
      </p:pic>
      <p:sp>
        <p:nvSpPr>
          <p:cNvPr id="380" name="Google Shape;380;p32"/>
          <p:cNvSpPr/>
          <p:nvPr/>
        </p:nvSpPr>
        <p:spPr>
          <a:xfrm>
            <a:off x="3549603" y="5859899"/>
            <a:ext cx="996107"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Marxist</a:t>
            </a:r>
            <a:endParaRPr sz="2000">
              <a:solidFill>
                <a:schemeClr val="lt1"/>
              </a:solidFill>
              <a:latin typeface="Calibri"/>
              <a:ea typeface="Calibri"/>
              <a:cs typeface="Calibri"/>
              <a:sym typeface="Calibri"/>
            </a:endParaRPr>
          </a:p>
        </p:txBody>
      </p:sp>
      <p:sp>
        <p:nvSpPr>
          <p:cNvPr id="381" name="Google Shape;381;p32"/>
          <p:cNvSpPr/>
          <p:nvPr/>
        </p:nvSpPr>
        <p:spPr>
          <a:xfrm>
            <a:off x="338419" y="6280196"/>
            <a:ext cx="1550746"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Functionalist</a:t>
            </a:r>
            <a:endParaRPr sz="2000">
              <a:solidFill>
                <a:schemeClr val="lt1"/>
              </a:solidFill>
              <a:latin typeface="Calibri"/>
              <a:ea typeface="Calibri"/>
              <a:cs typeface="Calibri"/>
              <a:sym typeface="Calibri"/>
            </a:endParaRPr>
          </a:p>
        </p:txBody>
      </p:sp>
      <p:sp>
        <p:nvSpPr>
          <p:cNvPr id="382" name="Google Shape;382;p32"/>
          <p:cNvSpPr/>
          <p:nvPr/>
        </p:nvSpPr>
        <p:spPr>
          <a:xfrm>
            <a:off x="8318222" y="5961225"/>
            <a:ext cx="1189493"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Feminists</a:t>
            </a:r>
            <a:endParaRPr sz="2000">
              <a:solidFill>
                <a:schemeClr val="lt1"/>
              </a:solidFill>
              <a:latin typeface="Calibri"/>
              <a:ea typeface="Calibri"/>
              <a:cs typeface="Calibri"/>
              <a:sym typeface="Calibri"/>
            </a:endParaRPr>
          </a:p>
        </p:txBody>
      </p:sp>
      <p:sp>
        <p:nvSpPr>
          <p:cNvPr id="383" name="Google Shape;383;p32"/>
          <p:cNvSpPr/>
          <p:nvPr/>
        </p:nvSpPr>
        <p:spPr>
          <a:xfrm>
            <a:off x="10585046" y="6286070"/>
            <a:ext cx="1282274"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New Right</a:t>
            </a:r>
            <a:endParaRPr sz="2000">
              <a:solidFill>
                <a:schemeClr val="lt1"/>
              </a:solidFill>
              <a:latin typeface="Calibri"/>
              <a:ea typeface="Calibri"/>
              <a:cs typeface="Calibri"/>
              <a:sym typeface="Calibri"/>
            </a:endParaRPr>
          </a:p>
        </p:txBody>
      </p:sp>
      <p:sp>
        <p:nvSpPr>
          <p:cNvPr id="384" name="Google Shape;384;p32"/>
          <p:cNvSpPr/>
          <p:nvPr/>
        </p:nvSpPr>
        <p:spPr>
          <a:xfrm>
            <a:off x="9276652" y="8118"/>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Blame the decline of marriage on moral decline – part of the broader breakdown of social institutions and due to too much acceptance of diversity.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This results in the inability of people to commit to each other, and they see this as bad for society and the socialisation of the next generation.</a:t>
            </a:r>
            <a:endParaRPr sz="2000" b="1">
              <a:solidFill>
                <a:schemeClr val="dk1"/>
              </a:solidFill>
              <a:latin typeface="Rockwell"/>
              <a:ea typeface="Rockwell"/>
              <a:cs typeface="Rockwell"/>
              <a:sym typeface="Rockwell"/>
            </a:endParaRPr>
          </a:p>
        </p:txBody>
      </p:sp>
      <p:sp>
        <p:nvSpPr>
          <p:cNvPr id="385" name="Google Shape;385;p32"/>
          <p:cNvSpPr/>
          <p:nvPr/>
        </p:nvSpPr>
        <p:spPr>
          <a:xfrm>
            <a:off x="3123458" y="-20637"/>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Marxists would describe divorce as the competition for resources and power within the marriage where both parties cannot come to an agreement</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Unequal access to resources in society can lead to tension within families. This could explain the higher rate of divorces among the working classes</a:t>
            </a:r>
            <a:endParaRPr/>
          </a:p>
        </p:txBody>
      </p:sp>
      <p:sp>
        <p:nvSpPr>
          <p:cNvPr id="386" name="Google Shape;386;p32"/>
          <p:cNvSpPr/>
          <p:nvPr/>
        </p:nvSpPr>
        <p:spPr>
          <a:xfrm>
            <a:off x="6200055" y="0"/>
            <a:ext cx="2930683" cy="4665210"/>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Feminists believe that divorce now allows women to leave unhappy marriages whereas before divorce was legal they would have had to remain in unhappy marriages</a:t>
            </a:r>
            <a:endParaRPr/>
          </a:p>
        </p:txBody>
      </p:sp>
      <p:sp>
        <p:nvSpPr>
          <p:cNvPr id="387" name="Google Shape;387;p32"/>
          <p:cNvSpPr/>
          <p:nvPr/>
        </p:nvSpPr>
        <p:spPr>
          <a:xfrm>
            <a:off x="46861" y="-35613"/>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Functionalists would explain divorce by identifying the beneficial results to both the individuals involved and to the society</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Rockwell"/>
                <a:ea typeface="Rockwell"/>
                <a:cs typeface="Rockwell"/>
                <a:sym typeface="Rockwell"/>
              </a:rPr>
              <a:t>For example, we would end up with a happier society and fewer dysfunctional families</a:t>
            </a:r>
            <a:endParaRPr/>
          </a:p>
        </p:txBody>
      </p:sp>
      <p:sp>
        <p:nvSpPr>
          <p:cNvPr id="388" name="Google Shape;388;p32"/>
          <p:cNvSpPr txBox="1"/>
          <p:nvPr/>
        </p:nvSpPr>
        <p:spPr>
          <a:xfrm>
            <a:off x="4081888" y="6287089"/>
            <a:ext cx="4236334" cy="5377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80000"/>
              </a:lnSpc>
              <a:spcBef>
                <a:spcPts val="0"/>
              </a:spcBef>
              <a:spcAft>
                <a:spcPts val="0"/>
              </a:spcAft>
              <a:buClr>
                <a:schemeClr val="dk1"/>
              </a:buClr>
              <a:buSzPts val="3509"/>
              <a:buFont typeface="Rockwell"/>
              <a:buNone/>
            </a:pPr>
            <a:r>
              <a:rPr lang="en-GB" sz="3509" b="1" u="sng">
                <a:solidFill>
                  <a:schemeClr val="dk1"/>
                </a:solidFill>
                <a:latin typeface="Rockwell"/>
                <a:ea typeface="Rockwell"/>
                <a:cs typeface="Rockwell"/>
                <a:sym typeface="Rockwell"/>
              </a:rPr>
              <a:t>Divorce</a:t>
            </a:r>
            <a:endParaRPr/>
          </a:p>
        </p:txBody>
      </p:sp>
      <p:sp>
        <p:nvSpPr>
          <p:cNvPr id="389" name="Google Shape;389;p32"/>
          <p:cNvSpPr/>
          <p:nvPr/>
        </p:nvSpPr>
        <p:spPr>
          <a:xfrm>
            <a:off x="5210050" y="4775200"/>
            <a:ext cx="2406704" cy="1484810"/>
          </a:xfrm>
          <a:prstGeom prst="cloud">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Rockwell"/>
                <a:ea typeface="Rockwell"/>
                <a:cs typeface="Rockwell"/>
                <a:sym typeface="Rockwell"/>
              </a:rPr>
              <a:t>In another colour write some criticisms of each perspective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b="1" u="sng">
                <a:latin typeface="Rockwell"/>
                <a:ea typeface="Rockwell"/>
                <a:cs typeface="Rockwell"/>
                <a:sym typeface="Rockwell"/>
              </a:rPr>
              <a:t>Marriage and Divorce</a:t>
            </a:r>
            <a:endParaRPr/>
          </a:p>
        </p:txBody>
      </p:sp>
      <p:sp>
        <p:nvSpPr>
          <p:cNvPr id="395" name="Google Shape;395;p33"/>
          <p:cNvSpPr txBox="1">
            <a:spLocks noGrp="1"/>
          </p:cNvSpPr>
          <p:nvPr>
            <p:ph type="body" idx="1"/>
          </p:nvPr>
        </p:nvSpPr>
        <p:spPr>
          <a:xfrm>
            <a:off x="839788" y="1681163"/>
            <a:ext cx="5157787"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en-GB">
                <a:latin typeface="Rockwell"/>
                <a:ea typeface="Rockwell"/>
                <a:cs typeface="Rockwell"/>
                <a:sym typeface="Rockwell"/>
              </a:rPr>
              <a:t>Trends in Marriage</a:t>
            </a:r>
            <a:endParaRPr/>
          </a:p>
        </p:txBody>
      </p:sp>
      <p:sp>
        <p:nvSpPr>
          <p:cNvPr id="396" name="Google Shape;396;p33"/>
          <p:cNvSpPr txBox="1">
            <a:spLocks noGrp="1"/>
          </p:cNvSpPr>
          <p:nvPr>
            <p:ph type="body" idx="2"/>
          </p:nvPr>
        </p:nvSpPr>
        <p:spPr>
          <a:xfrm>
            <a:off x="839788" y="2505075"/>
            <a:ext cx="5157787" cy="36845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7030A0"/>
              </a:buClr>
              <a:buSzPts val="2380"/>
              <a:buChar char="•"/>
            </a:pPr>
            <a:r>
              <a:rPr lang="en-GB" sz="2380">
                <a:solidFill>
                  <a:srgbClr val="7030A0"/>
                </a:solidFill>
                <a:latin typeface="Rockwell"/>
                <a:ea typeface="Rockwell"/>
                <a:cs typeface="Rockwell"/>
                <a:sym typeface="Rockwell"/>
              </a:rPr>
              <a:t>Official statistics show that there has been a decline in the number of marriages</a:t>
            </a:r>
            <a:endParaRPr/>
          </a:p>
          <a:p>
            <a:pPr marL="228600" lvl="0" indent="-228600" algn="l" rtl="0">
              <a:lnSpc>
                <a:spcPct val="80000"/>
              </a:lnSpc>
              <a:spcBef>
                <a:spcPts val="1000"/>
              </a:spcBef>
              <a:spcAft>
                <a:spcPts val="0"/>
              </a:spcAft>
              <a:buClr>
                <a:srgbClr val="7030A0"/>
              </a:buClr>
              <a:buSzPts val="2380"/>
              <a:buChar char="•"/>
            </a:pPr>
            <a:r>
              <a:rPr lang="en-GB" sz="2380">
                <a:solidFill>
                  <a:srgbClr val="7030A0"/>
                </a:solidFill>
                <a:latin typeface="Rockwell"/>
                <a:ea typeface="Rockwell"/>
                <a:cs typeface="Rockwell"/>
                <a:sym typeface="Rockwell"/>
              </a:rPr>
              <a:t>Marriages in the UK peaked in 1972 at 480 000. Since then, the overall number of marriages has fallen and in 2011 there were just over 286 000 marriages</a:t>
            </a:r>
            <a:endParaRPr/>
          </a:p>
          <a:p>
            <a:pPr marL="228600" lvl="0" indent="-228600" algn="l" rtl="0">
              <a:lnSpc>
                <a:spcPct val="80000"/>
              </a:lnSpc>
              <a:spcBef>
                <a:spcPts val="1000"/>
              </a:spcBef>
              <a:spcAft>
                <a:spcPts val="0"/>
              </a:spcAft>
              <a:buClr>
                <a:srgbClr val="7030A0"/>
              </a:buClr>
              <a:buSzPts val="2380"/>
              <a:buChar char="•"/>
            </a:pPr>
            <a:r>
              <a:rPr lang="en-GB" sz="2380">
                <a:solidFill>
                  <a:srgbClr val="7030A0"/>
                </a:solidFill>
                <a:latin typeface="Rockwell"/>
                <a:ea typeface="Rockwell"/>
                <a:cs typeface="Rockwell"/>
                <a:sym typeface="Rockwell"/>
              </a:rPr>
              <a:t>Compared with the early 1970s, people are now putting off marriage until they are older </a:t>
            </a:r>
            <a:endParaRPr/>
          </a:p>
        </p:txBody>
      </p:sp>
      <p:sp>
        <p:nvSpPr>
          <p:cNvPr id="397" name="Google Shape;397;p33"/>
          <p:cNvSpPr txBox="1">
            <a:spLocks noGrp="1"/>
          </p:cNvSpPr>
          <p:nvPr>
            <p:ph type="body" idx="3"/>
          </p:nvPr>
        </p:nvSpPr>
        <p:spPr>
          <a:xfrm>
            <a:off x="6172200" y="1681163"/>
            <a:ext cx="5183188"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en-GB">
                <a:latin typeface="Rockwell"/>
                <a:ea typeface="Rockwell"/>
                <a:cs typeface="Rockwell"/>
                <a:sym typeface="Rockwell"/>
              </a:rPr>
              <a:t>Trends in Divorce</a:t>
            </a:r>
            <a:endParaRPr/>
          </a:p>
        </p:txBody>
      </p:sp>
      <p:sp>
        <p:nvSpPr>
          <p:cNvPr id="398" name="Google Shape;398;p33"/>
          <p:cNvSpPr txBox="1">
            <a:spLocks noGrp="1"/>
          </p:cNvSpPr>
          <p:nvPr>
            <p:ph type="body" idx="4"/>
          </p:nvPr>
        </p:nvSpPr>
        <p:spPr>
          <a:xfrm>
            <a:off x="6172200" y="2505075"/>
            <a:ext cx="5183188" cy="36845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7030A0"/>
              </a:buClr>
              <a:buSzPts val="2800"/>
              <a:buChar char="•"/>
            </a:pPr>
            <a:r>
              <a:rPr lang="en-GB">
                <a:solidFill>
                  <a:srgbClr val="7030A0"/>
                </a:solidFill>
                <a:latin typeface="Rockwell"/>
                <a:ea typeface="Rockwell"/>
                <a:cs typeface="Rockwell"/>
                <a:sym typeface="Rockwell"/>
              </a:rPr>
              <a:t>In general, the number of divorces per year is going up, although there has been decreases</a:t>
            </a:r>
            <a:endParaRPr/>
          </a:p>
          <a:p>
            <a:pPr marL="228600" lvl="0" indent="-228600" algn="l" rtl="0">
              <a:lnSpc>
                <a:spcPct val="90000"/>
              </a:lnSpc>
              <a:spcBef>
                <a:spcPts val="1000"/>
              </a:spcBef>
              <a:spcAft>
                <a:spcPts val="0"/>
              </a:spcAft>
              <a:buClr>
                <a:srgbClr val="7030A0"/>
              </a:buClr>
              <a:buSzPts val="2800"/>
              <a:buChar char="•"/>
            </a:pPr>
            <a:r>
              <a:rPr lang="en-GB">
                <a:solidFill>
                  <a:srgbClr val="7030A0"/>
                </a:solidFill>
                <a:latin typeface="Rockwell"/>
                <a:ea typeface="Rockwell"/>
                <a:cs typeface="Rockwell"/>
                <a:sym typeface="Rockwell"/>
              </a:rPr>
              <a:t>In 1970 there was 63 000, in 1993 there were 180,000 and in 2005 there were 155,000</a:t>
            </a:r>
            <a:endParaRPr/>
          </a:p>
          <a:p>
            <a:pPr marL="0" lvl="0" indent="0" algn="l" rtl="0">
              <a:lnSpc>
                <a:spcPct val="90000"/>
              </a:lnSpc>
              <a:spcBef>
                <a:spcPts val="1000"/>
              </a:spcBef>
              <a:spcAft>
                <a:spcPts val="0"/>
              </a:spcAft>
              <a:buClr>
                <a:schemeClr val="dk1"/>
              </a:buClr>
              <a:buSzPts val="2800"/>
              <a:buNone/>
            </a:pPr>
            <a:r>
              <a:rPr lang="en-GB">
                <a:latin typeface="Rockwell"/>
                <a:ea typeface="Rockwell"/>
                <a:cs typeface="Rockwell"/>
                <a:sym typeface="Rockwel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b="1" u="sng">
                <a:latin typeface="Rockwell"/>
                <a:ea typeface="Rockwell"/>
                <a:cs typeface="Rockwell"/>
                <a:sym typeface="Rockwell"/>
              </a:rPr>
              <a:t>Factors effecting marriage</a:t>
            </a:r>
            <a:endParaRPr/>
          </a:p>
        </p:txBody>
      </p:sp>
      <p:graphicFrame>
        <p:nvGraphicFramePr>
          <p:cNvPr id="404" name="Google Shape;404;p34"/>
          <p:cNvGraphicFramePr/>
          <p:nvPr/>
        </p:nvGraphicFramePr>
        <p:xfrm>
          <a:off x="699588" y="1425062"/>
          <a:ext cx="10887150" cy="4897680"/>
        </p:xfrm>
        <a:graphic>
          <a:graphicData uri="http://schemas.openxmlformats.org/drawingml/2006/table">
            <a:tbl>
              <a:tblPr firstRow="1" bandRow="1">
                <a:noFill/>
                <a:tableStyleId>{C8DF14A0-7D00-47B2-8886-1EBBC6B7E26D}</a:tableStyleId>
              </a:tblPr>
              <a:tblGrid>
                <a:gridCol w="2696750">
                  <a:extLst>
                    <a:ext uri="{9D8B030D-6E8A-4147-A177-3AD203B41FA5}">
                      <a16:colId xmlns:a16="http://schemas.microsoft.com/office/drawing/2014/main" val="20000"/>
                    </a:ext>
                  </a:extLst>
                </a:gridCol>
                <a:gridCol w="8190400">
                  <a:extLst>
                    <a:ext uri="{9D8B030D-6E8A-4147-A177-3AD203B41FA5}">
                      <a16:colId xmlns:a16="http://schemas.microsoft.com/office/drawing/2014/main" val="20001"/>
                    </a:ext>
                  </a:extLst>
                </a:gridCol>
              </a:tblGrid>
              <a:tr h="325350">
                <a:tc>
                  <a:txBody>
                    <a:bodyPr/>
                    <a:lstStyle/>
                    <a:p>
                      <a:pPr marL="0" marR="0" lvl="0" indent="0" algn="ctr" rtl="0">
                        <a:spcBef>
                          <a:spcPts val="0"/>
                        </a:spcBef>
                        <a:spcAft>
                          <a:spcPts val="0"/>
                        </a:spcAft>
                        <a:buNone/>
                      </a:pPr>
                      <a:r>
                        <a:rPr lang="en-GB" sz="1400">
                          <a:latin typeface="Rockwell"/>
                          <a:ea typeface="Rockwell"/>
                          <a:cs typeface="Rockwell"/>
                          <a:sym typeface="Rockwell"/>
                        </a:rPr>
                        <a:t>Factor</a:t>
                      </a:r>
                      <a:endParaRPr/>
                    </a:p>
                  </a:txBody>
                  <a:tcPr marL="91450" marR="91450" marT="45725" marB="45725"/>
                </a:tc>
                <a:tc>
                  <a:txBody>
                    <a:bodyPr/>
                    <a:lstStyle/>
                    <a:p>
                      <a:pPr marL="0" marR="0" lvl="0" indent="0" algn="ctr" rtl="0">
                        <a:spcBef>
                          <a:spcPts val="0"/>
                        </a:spcBef>
                        <a:spcAft>
                          <a:spcPts val="0"/>
                        </a:spcAft>
                        <a:buNone/>
                      </a:pPr>
                      <a:r>
                        <a:rPr lang="en-GB" sz="1400">
                          <a:latin typeface="Rockwell"/>
                          <a:ea typeface="Rockwell"/>
                          <a:cs typeface="Rockwell"/>
                          <a:sym typeface="Rockwell"/>
                        </a:rPr>
                        <a:t>Explanation</a:t>
                      </a:r>
                      <a:endParaRPr/>
                    </a:p>
                  </a:txBody>
                  <a:tcPr marL="91450" marR="91450" marT="45725" marB="45725"/>
                </a:tc>
                <a:extLst>
                  <a:ext uri="{0D108BD9-81ED-4DB2-BD59-A6C34878D82A}">
                    <a16:rowId xmlns:a16="http://schemas.microsoft.com/office/drawing/2014/main" val="10000"/>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Changing role of women</a:t>
                      </a:r>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en-GB" sz="1400">
                          <a:latin typeface="Rockwell"/>
                          <a:ea typeface="Rockwell"/>
                          <a:cs typeface="Rockwell"/>
                          <a:sym typeface="Rockwell"/>
                        </a:rPr>
                        <a:t>Today women are much more independent economically and therefore they have much more choice and say in their relationship choices. </a:t>
                      </a:r>
                      <a:endParaRPr/>
                    </a:p>
                    <a:p>
                      <a:pPr marL="285750" marR="0" lvl="0" indent="-285750" algn="l" rtl="0">
                        <a:spcBef>
                          <a:spcPts val="0"/>
                        </a:spcBef>
                        <a:spcAft>
                          <a:spcPts val="0"/>
                        </a:spcAft>
                        <a:buClr>
                          <a:schemeClr val="dk1"/>
                        </a:buClr>
                        <a:buSzPts val="1400"/>
                        <a:buFont typeface="Arial"/>
                        <a:buChar char="•"/>
                      </a:pPr>
                      <a:r>
                        <a:rPr lang="en-GB" sz="1400">
                          <a:latin typeface="Rockwell"/>
                          <a:ea typeface="Rockwell"/>
                          <a:cs typeface="Rockwell"/>
                          <a:sym typeface="Rockwell"/>
                        </a:rPr>
                        <a:t>Women they have ;less need for the financial security of marriage and support from men</a:t>
                      </a:r>
                      <a:endParaRPr sz="14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Changing social attitudes</a:t>
                      </a:r>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This is linked to increased educational and employment opportunities, especially for women</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It is also related to changing social attitudes towards premarital sex</a:t>
                      </a:r>
                      <a:endParaRPr/>
                    </a:p>
                    <a:p>
                      <a:pPr marL="285750" marR="0" lvl="0" indent="-196850" algn="l" rtl="0">
                        <a:spcBef>
                          <a:spcPts val="0"/>
                        </a:spcBef>
                        <a:spcAft>
                          <a:spcPts val="0"/>
                        </a:spcAft>
                        <a:buClr>
                          <a:schemeClr val="dk1"/>
                        </a:buClr>
                        <a:buSzPts val="1400"/>
                        <a:buFont typeface="Arial"/>
                        <a:buNone/>
                      </a:pPr>
                      <a:endParaRPr sz="14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Increase in cohabitation</a:t>
                      </a:r>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Some people cohabitate without expecting the relationship to develop into a long-term one. For others, it is a long-term thing</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The increase in cohabitation on the whole is based on the changing attitudes towards sex outside of marriage post-1950s. </a:t>
                      </a:r>
                      <a:endParaRPr/>
                    </a:p>
                  </a:txBody>
                  <a:tcPr marL="91450" marR="91450" marT="45725" marB="45725"/>
                </a:tc>
                <a:extLst>
                  <a:ext uri="{0D108BD9-81ED-4DB2-BD59-A6C34878D82A}">
                    <a16:rowId xmlns:a16="http://schemas.microsoft.com/office/drawing/2014/main" val="10003"/>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Secularisation</a:t>
                      </a:r>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en-GB" sz="1400">
                          <a:latin typeface="Rockwell"/>
                          <a:ea typeface="Rockwell"/>
                          <a:cs typeface="Rockwell"/>
                          <a:sym typeface="Rockwell"/>
                        </a:rPr>
                        <a:t>Due to the decline in the importance of religion in the UK, marriage is not as fundamental to UK life.</a:t>
                      </a:r>
                      <a:endParaRPr/>
                    </a:p>
                    <a:p>
                      <a:pPr marL="285750" marR="0" lvl="0" indent="-285750" algn="l" rtl="0">
                        <a:spcBef>
                          <a:spcPts val="0"/>
                        </a:spcBef>
                        <a:spcAft>
                          <a:spcPts val="0"/>
                        </a:spcAft>
                        <a:buClr>
                          <a:schemeClr val="dk1"/>
                        </a:buClr>
                        <a:buSzPts val="1400"/>
                        <a:buFont typeface="Arial"/>
                        <a:buChar char="•"/>
                      </a:pPr>
                      <a:r>
                        <a:rPr lang="en-GB" sz="1400">
                          <a:latin typeface="Rockwell"/>
                          <a:ea typeface="Rockwell"/>
                          <a:cs typeface="Rockwell"/>
                          <a:sym typeface="Rockwell"/>
                        </a:rPr>
                        <a:t>Less than a third of marriages involve a religious ceremony</a:t>
                      </a:r>
                      <a:endParaRPr sz="14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Rising divorce rates</a:t>
                      </a:r>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a:buChar char="•"/>
                      </a:pPr>
                      <a:r>
                        <a:rPr lang="en-GB" sz="1400">
                          <a:latin typeface="Rockwell"/>
                          <a:ea typeface="Rockwell"/>
                          <a:cs typeface="Rockwell"/>
                          <a:sym typeface="Rockwell"/>
                        </a:rPr>
                        <a:t>Many people choose not to marry in the light of the rising divorce rates</a:t>
                      </a:r>
                      <a:endParaRPr sz="140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5"/>
                  </a:ext>
                </a:extLst>
              </a:tr>
              <a:tr h="716425">
                <a:tc>
                  <a:txBody>
                    <a:bodyPr/>
                    <a:lstStyle/>
                    <a:p>
                      <a:pPr marL="0" marR="0" lvl="0" indent="0" algn="l" rtl="0">
                        <a:spcBef>
                          <a:spcPts val="0"/>
                        </a:spcBef>
                        <a:spcAft>
                          <a:spcPts val="0"/>
                        </a:spcAft>
                        <a:buNone/>
                      </a:pPr>
                      <a:r>
                        <a:rPr lang="en-GB" sz="1400" b="1">
                          <a:latin typeface="Rockwell"/>
                          <a:ea typeface="Rockwell"/>
                          <a:cs typeface="Rockwell"/>
                          <a:sym typeface="Rockwell"/>
                        </a:rPr>
                        <a:t>Expense of marriage</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en-GB" sz="1400">
                          <a:solidFill>
                            <a:schemeClr val="dk1"/>
                          </a:solidFill>
                          <a:latin typeface="Rockwell"/>
                          <a:ea typeface="Rockwell"/>
                          <a:cs typeface="Rockwell"/>
                          <a:sym typeface="Rockwell"/>
                        </a:rPr>
                        <a:t>The high cost of marriage and the high costs of saving for a mortgage may put people of marriage</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b="1" u="sng">
                <a:latin typeface="Rockwell"/>
                <a:ea typeface="Rockwell"/>
                <a:cs typeface="Rockwell"/>
                <a:sym typeface="Rockwell"/>
              </a:rPr>
              <a:t>Divorce</a:t>
            </a:r>
            <a:endParaRPr/>
          </a:p>
        </p:txBody>
      </p:sp>
      <p:graphicFrame>
        <p:nvGraphicFramePr>
          <p:cNvPr id="410" name="Google Shape;410;p35"/>
          <p:cNvGraphicFramePr/>
          <p:nvPr/>
        </p:nvGraphicFramePr>
        <p:xfrm>
          <a:off x="431074" y="1502230"/>
          <a:ext cx="11016275" cy="5008540"/>
        </p:xfrm>
        <a:graphic>
          <a:graphicData uri="http://schemas.openxmlformats.org/drawingml/2006/table">
            <a:tbl>
              <a:tblPr firstRow="1" bandRow="1">
                <a:noFill/>
                <a:tableStyleId>{28A3B62E-3769-498B-B926-465C97DF0CC6}</a:tableStyleId>
              </a:tblPr>
              <a:tblGrid>
                <a:gridCol w="1815725">
                  <a:extLst>
                    <a:ext uri="{9D8B030D-6E8A-4147-A177-3AD203B41FA5}">
                      <a16:colId xmlns:a16="http://schemas.microsoft.com/office/drawing/2014/main" val="20000"/>
                    </a:ext>
                  </a:extLst>
                </a:gridCol>
                <a:gridCol w="9200550">
                  <a:extLst>
                    <a:ext uri="{9D8B030D-6E8A-4147-A177-3AD203B41FA5}">
                      <a16:colId xmlns:a16="http://schemas.microsoft.com/office/drawing/2014/main" val="20001"/>
                    </a:ext>
                  </a:extLst>
                </a:gridCol>
              </a:tblGrid>
              <a:tr h="872025">
                <a:tc>
                  <a:txBody>
                    <a:bodyPr/>
                    <a:lstStyle/>
                    <a:p>
                      <a:pPr marL="0" marR="0" lvl="0" indent="0" algn="l" rtl="0">
                        <a:spcBef>
                          <a:spcPts val="0"/>
                        </a:spcBef>
                        <a:spcAft>
                          <a:spcPts val="0"/>
                        </a:spcAft>
                        <a:buNone/>
                      </a:pPr>
                      <a:r>
                        <a:rPr lang="en-GB" sz="1600" b="1">
                          <a:latin typeface="Rockwell"/>
                          <a:ea typeface="Rockwell"/>
                          <a:cs typeface="Rockwell"/>
                          <a:sym typeface="Rockwell"/>
                        </a:rPr>
                        <a:t>Legal changes</a:t>
                      </a:r>
                      <a:endParaRPr/>
                    </a:p>
                  </a:txBody>
                  <a:tcPr marL="51425" marR="51425" marT="25725" marB="2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Legal changes have made divorce easier, quicker and cheaper than in the past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The Divorce Reform Act (1969) in England and Wales played a big role in this.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Legislation in 1984 (Divorce Law) allowed couples to request for divorce after only one year of marriage, rather than three</a:t>
                      </a:r>
                      <a:endParaRPr/>
                    </a:p>
                    <a:p>
                      <a:pPr marL="0" marR="0" lvl="0" indent="0" algn="l" rtl="0">
                        <a:spcBef>
                          <a:spcPts val="0"/>
                        </a:spcBef>
                        <a:spcAft>
                          <a:spcPts val="0"/>
                        </a:spcAft>
                        <a:buNone/>
                      </a:pPr>
                      <a:endParaRPr sz="1600">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0"/>
                  </a:ext>
                </a:extLst>
              </a:tr>
              <a:tr h="736700">
                <a:tc>
                  <a:txBody>
                    <a:bodyPr/>
                    <a:lstStyle/>
                    <a:p>
                      <a:pPr marL="0" marR="0" lvl="0" indent="0" algn="l" rtl="0">
                        <a:spcBef>
                          <a:spcPts val="0"/>
                        </a:spcBef>
                        <a:spcAft>
                          <a:spcPts val="0"/>
                        </a:spcAft>
                        <a:buNone/>
                      </a:pPr>
                      <a:r>
                        <a:rPr lang="en-GB" sz="1600" b="1">
                          <a:latin typeface="Rockwell"/>
                          <a:ea typeface="Rockwell"/>
                          <a:cs typeface="Rockwell"/>
                          <a:sym typeface="Rockwell"/>
                        </a:rPr>
                        <a:t>Changing social attitudes</a:t>
                      </a:r>
                      <a:endParaRPr/>
                    </a:p>
                  </a:txBody>
                  <a:tcPr marL="51425" marR="51425" marT="25725" marB="2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Since the 60s divorce has become less stigmatized and more socially acceptable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For example, members of the Royal Family have divorced and in the media, we often hear of celebrities divorcing</a:t>
                      </a:r>
                      <a:endParaRPr/>
                    </a:p>
                  </a:txBody>
                  <a:tcPr marL="51425" marR="51425" marT="25725" marB="25725"/>
                </a:tc>
                <a:extLst>
                  <a:ext uri="{0D108BD9-81ED-4DB2-BD59-A6C34878D82A}">
                    <a16:rowId xmlns:a16="http://schemas.microsoft.com/office/drawing/2014/main" val="10001"/>
                  </a:ext>
                </a:extLst>
              </a:tr>
              <a:tr h="872025">
                <a:tc>
                  <a:txBody>
                    <a:bodyPr/>
                    <a:lstStyle/>
                    <a:p>
                      <a:pPr marL="0" marR="0" lvl="0" indent="0" algn="l" rtl="0">
                        <a:spcBef>
                          <a:spcPts val="0"/>
                        </a:spcBef>
                        <a:spcAft>
                          <a:spcPts val="0"/>
                        </a:spcAft>
                        <a:buNone/>
                      </a:pPr>
                      <a:r>
                        <a:rPr lang="en-GB" sz="1600" b="1">
                          <a:latin typeface="Rockwell"/>
                          <a:ea typeface="Rockwell"/>
                          <a:cs typeface="Rockwell"/>
                          <a:sym typeface="Rockwell"/>
                        </a:rPr>
                        <a:t>Secularisation</a:t>
                      </a:r>
                      <a:endParaRPr/>
                    </a:p>
                  </a:txBody>
                  <a:tcPr marL="51425" marR="51425" marT="25725" marB="25725"/>
                </a:tc>
                <a:tc>
                  <a:txBody>
                    <a:bodyPr/>
                    <a:lstStyle/>
                    <a:p>
                      <a:pPr marL="171450" marR="0" lvl="0" indent="-1714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This means that less people are getting married in churches </a:t>
                      </a:r>
                      <a:endParaRPr/>
                    </a:p>
                    <a:p>
                      <a:pPr marL="171450" marR="0" lvl="0" indent="-1714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As, a result the religious barrier to divorce is weaker today than it was in the past</a:t>
                      </a:r>
                      <a:endParaRPr/>
                    </a:p>
                  </a:txBody>
                  <a:tcPr marL="51425" marR="51425" marT="25725" marB="25725"/>
                </a:tc>
                <a:extLst>
                  <a:ext uri="{0D108BD9-81ED-4DB2-BD59-A6C34878D82A}">
                    <a16:rowId xmlns:a16="http://schemas.microsoft.com/office/drawing/2014/main" val="10002"/>
                  </a:ext>
                </a:extLst>
              </a:tr>
              <a:tr h="311275">
                <a:tc>
                  <a:txBody>
                    <a:bodyPr/>
                    <a:lstStyle/>
                    <a:p>
                      <a:pPr marL="0" marR="0" lvl="0" indent="0" algn="l" rtl="0">
                        <a:spcBef>
                          <a:spcPts val="0"/>
                        </a:spcBef>
                        <a:spcAft>
                          <a:spcPts val="0"/>
                        </a:spcAft>
                        <a:buNone/>
                      </a:pPr>
                      <a:r>
                        <a:rPr lang="en-GB" sz="1600" b="1">
                          <a:latin typeface="Rockwell"/>
                          <a:ea typeface="Rockwell"/>
                          <a:cs typeface="Rockwell"/>
                          <a:sym typeface="Rockwell"/>
                        </a:rPr>
                        <a:t>Changing role of women</a:t>
                      </a:r>
                      <a:endParaRPr/>
                    </a:p>
                  </a:txBody>
                  <a:tcPr marL="51425" marR="51425" marT="25725" marB="25725"/>
                </a:tc>
                <a:tc>
                  <a:txBody>
                    <a:bodyPr/>
                    <a:lstStyle/>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Today, women participate more in the labour market and are now more independent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Rockwell"/>
                          <a:ea typeface="Rockwell"/>
                          <a:cs typeface="Rockwell"/>
                          <a:sym typeface="Rockwell"/>
                        </a:rPr>
                        <a:t>The availability of welfare benefits allows women not to be poor after a divorce. They can apply to a variety of state benefits that can support their family</a:t>
                      </a:r>
                      <a:endParaRPr/>
                    </a:p>
                  </a:txBody>
                  <a:tcPr marL="51425" marR="51425" marT="25725" marB="25725"/>
                </a:tc>
                <a:extLst>
                  <a:ext uri="{0D108BD9-81ED-4DB2-BD59-A6C34878D82A}">
                    <a16:rowId xmlns:a16="http://schemas.microsoft.com/office/drawing/2014/main" val="10003"/>
                  </a:ext>
                </a:extLst>
              </a:tr>
              <a:tr h="1299925">
                <a:tc>
                  <a:txBody>
                    <a:bodyPr/>
                    <a:lstStyle/>
                    <a:p>
                      <a:pPr marL="0" marR="0" lvl="0" indent="0" algn="l" rtl="0">
                        <a:spcBef>
                          <a:spcPts val="0"/>
                        </a:spcBef>
                        <a:spcAft>
                          <a:spcPts val="0"/>
                        </a:spcAft>
                        <a:buNone/>
                      </a:pPr>
                      <a:r>
                        <a:rPr lang="en-GB" sz="1600" b="1">
                          <a:latin typeface="Rockwell"/>
                          <a:ea typeface="Rockwell"/>
                          <a:cs typeface="Rockwell"/>
                          <a:sym typeface="Rockwell"/>
                        </a:rPr>
                        <a:t>Media</a:t>
                      </a:r>
                      <a:endParaRPr/>
                    </a:p>
                  </a:txBody>
                  <a:tcPr marL="51425" marR="51425" marT="25725" marB="25725"/>
                </a:tc>
                <a:tc>
                  <a:txBody>
                    <a:bodyPr/>
                    <a:lstStyle/>
                    <a:p>
                      <a:pPr marL="0" marR="0" lvl="0" indent="0" algn="l" rtl="0">
                        <a:spcBef>
                          <a:spcPts val="0"/>
                        </a:spcBef>
                        <a:spcAft>
                          <a:spcPts val="0"/>
                        </a:spcAft>
                        <a:buNone/>
                      </a:pPr>
                      <a:r>
                        <a:rPr lang="en-GB" sz="1600">
                          <a:solidFill>
                            <a:schemeClr val="dk1"/>
                          </a:solidFill>
                          <a:latin typeface="Rockwell"/>
                          <a:ea typeface="Rockwell"/>
                          <a:cs typeface="Rockwell"/>
                          <a:sym typeface="Rockwell"/>
                        </a:rPr>
                        <a:t>The popular media (magazines, pop music and soap operas) tend to emphasise the importance of mutual attraction and ‘romantic love’ relationships.</a:t>
                      </a:r>
                      <a:endParaRPr/>
                    </a:p>
                    <a:p>
                      <a:pPr marL="0" marR="0" lvl="0" indent="0" algn="l" rtl="0">
                        <a:spcBef>
                          <a:spcPts val="0"/>
                        </a:spcBef>
                        <a:spcAft>
                          <a:spcPts val="0"/>
                        </a:spcAft>
                        <a:buNone/>
                      </a:pPr>
                      <a:r>
                        <a:rPr lang="en-GB" sz="1600">
                          <a:solidFill>
                            <a:schemeClr val="dk1"/>
                          </a:solidFill>
                          <a:latin typeface="Rockwell"/>
                          <a:ea typeface="Rockwell"/>
                          <a:cs typeface="Rockwell"/>
                          <a:sym typeface="Rockwell"/>
                        </a:rPr>
                        <a:t>Consequently, individuals may have high expectations of marriage</a:t>
                      </a:r>
                      <a:endParaRPr/>
                    </a:p>
                    <a:p>
                      <a:pPr marL="0" marR="0" lvl="0" indent="0" algn="l" rtl="0">
                        <a:spcBef>
                          <a:spcPts val="0"/>
                        </a:spcBef>
                        <a:spcAft>
                          <a:spcPts val="0"/>
                        </a:spcAft>
                        <a:buNone/>
                      </a:pPr>
                      <a:endParaRPr sz="1600">
                        <a:latin typeface="Rockwell"/>
                        <a:ea typeface="Rockwell"/>
                        <a:cs typeface="Rockwell"/>
                        <a:sym typeface="Rockwell"/>
                      </a:endParaRPr>
                    </a:p>
                  </a:txBody>
                  <a:tcPr marL="51425" marR="51425" marT="25725" marB="25725"/>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title"/>
          </p:nvPr>
        </p:nvSpPr>
        <p:spPr>
          <a:xfrm>
            <a:off x="224742" y="1927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b="1" u="sng">
                <a:latin typeface="Rockwell"/>
                <a:ea typeface="Rockwell"/>
                <a:cs typeface="Rockwell"/>
                <a:sym typeface="Rockwell"/>
              </a:rPr>
              <a:t>Divorce</a:t>
            </a:r>
            <a:endParaRPr/>
          </a:p>
        </p:txBody>
      </p:sp>
      <p:graphicFrame>
        <p:nvGraphicFramePr>
          <p:cNvPr id="416" name="Google Shape;416;p36"/>
          <p:cNvGraphicFramePr/>
          <p:nvPr/>
        </p:nvGraphicFramePr>
        <p:xfrm>
          <a:off x="307371" y="1367848"/>
          <a:ext cx="11128400" cy="5227725"/>
        </p:xfrm>
        <a:graphic>
          <a:graphicData uri="http://schemas.openxmlformats.org/drawingml/2006/table">
            <a:tbl>
              <a:tblPr firstRow="1" bandRow="1">
                <a:noFill/>
                <a:tableStyleId>{28A3B62E-3769-498B-B926-465C97DF0CC6}</a:tableStyleId>
              </a:tblPr>
              <a:tblGrid>
                <a:gridCol w="2925600">
                  <a:extLst>
                    <a:ext uri="{9D8B030D-6E8A-4147-A177-3AD203B41FA5}">
                      <a16:colId xmlns:a16="http://schemas.microsoft.com/office/drawing/2014/main" val="20000"/>
                    </a:ext>
                  </a:extLst>
                </a:gridCol>
                <a:gridCol w="8202800">
                  <a:extLst>
                    <a:ext uri="{9D8B030D-6E8A-4147-A177-3AD203B41FA5}">
                      <a16:colId xmlns:a16="http://schemas.microsoft.com/office/drawing/2014/main" val="20001"/>
                    </a:ext>
                  </a:extLst>
                </a:gridCol>
              </a:tblGrid>
              <a:tr h="910075">
                <a:tc>
                  <a:txBody>
                    <a:bodyPr/>
                    <a:lstStyle/>
                    <a:p>
                      <a:pPr marL="0" marR="0" lvl="0" indent="0" algn="l" rtl="0">
                        <a:spcBef>
                          <a:spcPts val="0"/>
                        </a:spcBef>
                        <a:spcAft>
                          <a:spcPts val="0"/>
                        </a:spcAft>
                        <a:buNone/>
                      </a:pPr>
                      <a:r>
                        <a:rPr lang="en-GB" sz="1800" b="1">
                          <a:latin typeface="Rockwell"/>
                          <a:ea typeface="Rockwell"/>
                          <a:cs typeface="Rockwell"/>
                          <a:sym typeface="Rockwell"/>
                        </a:rPr>
                        <a:t>Consequences of divorce</a:t>
                      </a:r>
                      <a:endParaRPr/>
                    </a:p>
                  </a:txBody>
                  <a:tcPr marL="91450" marR="91450" marT="45725" marB="45725"/>
                </a:tc>
                <a:tc>
                  <a:txBody>
                    <a:bodyPr/>
                    <a:lstStyle/>
                    <a:p>
                      <a:pPr marL="0" marR="0" lvl="0" indent="0" algn="l" rtl="0">
                        <a:spcBef>
                          <a:spcPts val="0"/>
                        </a:spcBef>
                        <a:spcAft>
                          <a:spcPts val="0"/>
                        </a:spcAft>
                        <a:buNone/>
                      </a:pPr>
                      <a:r>
                        <a:rPr lang="en-GB" sz="1800">
                          <a:latin typeface="Rockwell"/>
                          <a:ea typeface="Rockwell"/>
                          <a:cs typeface="Rockwell"/>
                          <a:sym typeface="Rockwell"/>
                        </a:rPr>
                        <a:t>Impact on family members</a:t>
                      </a:r>
                      <a:endParaRPr/>
                    </a:p>
                  </a:txBody>
                  <a:tcPr marL="91450" marR="91450" marT="45725" marB="45725"/>
                </a:tc>
                <a:extLst>
                  <a:ext uri="{0D108BD9-81ED-4DB2-BD59-A6C34878D82A}">
                    <a16:rowId xmlns:a16="http://schemas.microsoft.com/office/drawing/2014/main" val="10000"/>
                  </a:ext>
                </a:extLst>
              </a:tr>
              <a:tr h="1300100">
                <a:tc>
                  <a:txBody>
                    <a:bodyPr/>
                    <a:lstStyle/>
                    <a:p>
                      <a:pPr marL="0" marR="0" lvl="0" indent="0" algn="l" rtl="0">
                        <a:spcBef>
                          <a:spcPts val="0"/>
                        </a:spcBef>
                        <a:spcAft>
                          <a:spcPts val="0"/>
                        </a:spcAft>
                        <a:buNone/>
                      </a:pPr>
                      <a:r>
                        <a:rPr lang="en-GB" sz="1800" b="1">
                          <a:solidFill>
                            <a:schemeClr val="dk1"/>
                          </a:solidFill>
                          <a:latin typeface="Rockwell"/>
                          <a:ea typeface="Rockwell"/>
                          <a:cs typeface="Rockwell"/>
                          <a:sym typeface="Rockwell"/>
                        </a:rPr>
                        <a:t>Consequences of divorce for husbands and wives</a:t>
                      </a:r>
                      <a:endParaRPr/>
                    </a:p>
                    <a:p>
                      <a:pPr marL="0" marR="0" lvl="0" indent="0" algn="l" rtl="0">
                        <a:spcBef>
                          <a:spcPts val="0"/>
                        </a:spcBef>
                        <a:spcAft>
                          <a:spcPts val="0"/>
                        </a:spcAft>
                        <a:buNone/>
                      </a:pPr>
                      <a:endParaRPr sz="1800" b="1">
                        <a:latin typeface="Rockwell"/>
                        <a:ea typeface="Rockwell"/>
                        <a:cs typeface="Rockwell"/>
                        <a:sym typeface="Rockwell"/>
                      </a:endParaRPr>
                    </a:p>
                  </a:txBody>
                  <a:tcPr marL="91450" marR="91450" marT="45725" marB="45725"/>
                </a:tc>
                <a:tc>
                  <a:txBody>
                    <a:bodyPr/>
                    <a:lstStyle/>
                    <a:p>
                      <a:pPr marL="0" marR="0" lvl="0" indent="0" algn="l" rtl="0">
                        <a:spcBef>
                          <a:spcPts val="0"/>
                        </a:spcBef>
                        <a:spcAft>
                          <a:spcPts val="0"/>
                        </a:spcAft>
                        <a:buNone/>
                      </a:pPr>
                      <a:r>
                        <a:rPr lang="en-GB" sz="1800" b="0">
                          <a:solidFill>
                            <a:schemeClr val="dk1"/>
                          </a:solidFill>
                          <a:latin typeface="Rockwell"/>
                          <a:ea typeface="Rockwell"/>
                          <a:cs typeface="Rockwell"/>
                          <a:sym typeface="Rockwell"/>
                        </a:rPr>
                        <a:t>Emotional effects of a divorce, for example, grief and loneliness</a:t>
                      </a:r>
                      <a:endParaRPr/>
                    </a:p>
                    <a:p>
                      <a:pPr marL="0" marR="0" lvl="0" indent="0" algn="l" rtl="0">
                        <a:spcBef>
                          <a:spcPts val="0"/>
                        </a:spcBef>
                        <a:spcAft>
                          <a:spcPts val="0"/>
                        </a:spcAft>
                        <a:buNone/>
                      </a:pPr>
                      <a:r>
                        <a:rPr lang="en-GB" sz="1800" b="0">
                          <a:solidFill>
                            <a:schemeClr val="dk1"/>
                          </a:solidFill>
                          <a:latin typeface="Rockwell"/>
                          <a:ea typeface="Rockwell"/>
                          <a:cs typeface="Rockwell"/>
                          <a:sym typeface="Rockwell"/>
                        </a:rPr>
                        <a:t>Legal aspects relating to a divorce, for example, courts, custody of children</a:t>
                      </a:r>
                      <a:endParaRPr/>
                    </a:p>
                    <a:p>
                      <a:pPr marL="0" marR="0" lvl="0" indent="0" algn="l" rtl="0">
                        <a:spcBef>
                          <a:spcPts val="0"/>
                        </a:spcBef>
                        <a:spcAft>
                          <a:spcPts val="0"/>
                        </a:spcAft>
                        <a:buNone/>
                      </a:pPr>
                      <a:r>
                        <a:rPr lang="en-GB" sz="1800" b="0">
                          <a:solidFill>
                            <a:schemeClr val="dk1"/>
                          </a:solidFill>
                          <a:latin typeface="Rockwell"/>
                          <a:ea typeface="Rockwell"/>
                          <a:cs typeface="Rockwell"/>
                          <a:sym typeface="Rockwell"/>
                        </a:rPr>
                        <a:t>Economic aspects of a divorce, for example, less money</a:t>
                      </a:r>
                      <a:endParaRPr/>
                    </a:p>
                    <a:p>
                      <a:pPr marL="0" marR="0" lvl="0" indent="0" algn="l" rtl="0">
                        <a:spcBef>
                          <a:spcPts val="0"/>
                        </a:spcBef>
                        <a:spcAft>
                          <a:spcPts val="0"/>
                        </a:spcAft>
                        <a:buNone/>
                      </a:pPr>
                      <a:endParaRPr sz="1800" b="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1"/>
                  </a:ext>
                </a:extLst>
              </a:tr>
              <a:tr h="910075">
                <a:tc>
                  <a:txBody>
                    <a:bodyPr/>
                    <a:lstStyle/>
                    <a:p>
                      <a:pPr marL="0" marR="0" lvl="0" indent="0" algn="l" rtl="0">
                        <a:lnSpc>
                          <a:spcPct val="100000"/>
                        </a:lnSpc>
                        <a:spcBef>
                          <a:spcPts val="0"/>
                        </a:spcBef>
                        <a:spcAft>
                          <a:spcPts val="0"/>
                        </a:spcAft>
                        <a:buClr>
                          <a:schemeClr val="dk1"/>
                        </a:buClr>
                        <a:buSzPts val="1800"/>
                        <a:buFont typeface="Rockwell"/>
                        <a:buNone/>
                      </a:pPr>
                      <a:r>
                        <a:rPr lang="en-GB" sz="1800" b="1">
                          <a:solidFill>
                            <a:schemeClr val="dk1"/>
                          </a:solidFill>
                          <a:latin typeface="Rockwell"/>
                          <a:ea typeface="Rockwell"/>
                          <a:cs typeface="Rockwell"/>
                          <a:sym typeface="Rockwell"/>
                        </a:rPr>
                        <a:t>Consequences of divorce for the family</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en-GB" sz="1800" b="0">
                          <a:solidFill>
                            <a:schemeClr val="dk1"/>
                          </a:solidFill>
                          <a:latin typeface="Rockwell"/>
                          <a:ea typeface="Rockwell"/>
                          <a:cs typeface="Rockwell"/>
                          <a:sym typeface="Rockwell"/>
                        </a:rPr>
                        <a:t>The increase in divorce has led to an increase in lone-parent and reconstituted families</a:t>
                      </a:r>
                      <a:endParaRPr/>
                    </a:p>
                    <a:p>
                      <a:pPr marL="0" marR="0" lvl="0" indent="0" algn="l" rtl="0">
                        <a:spcBef>
                          <a:spcPts val="0"/>
                        </a:spcBef>
                        <a:spcAft>
                          <a:spcPts val="0"/>
                        </a:spcAft>
                        <a:buNone/>
                      </a:pPr>
                      <a:endParaRPr sz="1800" b="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2"/>
                  </a:ext>
                </a:extLst>
              </a:tr>
              <a:tr h="910075">
                <a:tc>
                  <a:txBody>
                    <a:bodyPr/>
                    <a:lstStyle/>
                    <a:p>
                      <a:pPr marL="0" marR="0" lvl="0" indent="0" algn="l" rtl="0">
                        <a:lnSpc>
                          <a:spcPct val="100000"/>
                        </a:lnSpc>
                        <a:spcBef>
                          <a:spcPts val="0"/>
                        </a:spcBef>
                        <a:spcAft>
                          <a:spcPts val="0"/>
                        </a:spcAft>
                        <a:buClr>
                          <a:schemeClr val="dk1"/>
                        </a:buClr>
                        <a:buSzPts val="1800"/>
                        <a:buFont typeface="Rockwell"/>
                        <a:buNone/>
                      </a:pPr>
                      <a:r>
                        <a:rPr lang="en-GB" sz="1800" b="1">
                          <a:solidFill>
                            <a:schemeClr val="dk1"/>
                          </a:solidFill>
                          <a:latin typeface="Rockwell"/>
                          <a:ea typeface="Rockwell"/>
                          <a:cs typeface="Rockwell"/>
                          <a:sym typeface="Rockwell"/>
                        </a:rPr>
                        <a:t>Consequences of divorce for children</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en-GB" sz="1800" b="0">
                          <a:solidFill>
                            <a:schemeClr val="dk1"/>
                          </a:solidFill>
                          <a:latin typeface="Rockwell"/>
                          <a:ea typeface="Rockwell"/>
                          <a:cs typeface="Rockwell"/>
                          <a:sym typeface="Rockwell"/>
                        </a:rPr>
                        <a:t>Divorce leads to children having to spend time with parents separately and can often require adjustments to new sets of relationships in reconstituted families</a:t>
                      </a:r>
                      <a:endParaRPr/>
                    </a:p>
                    <a:p>
                      <a:pPr marL="0" marR="0" lvl="0" indent="0" algn="l" rtl="0">
                        <a:spcBef>
                          <a:spcPts val="0"/>
                        </a:spcBef>
                        <a:spcAft>
                          <a:spcPts val="0"/>
                        </a:spcAft>
                        <a:buNone/>
                      </a:pPr>
                      <a:endParaRPr sz="1800" b="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3"/>
                  </a:ext>
                </a:extLst>
              </a:tr>
              <a:tr h="910075">
                <a:tc>
                  <a:txBody>
                    <a:bodyPr/>
                    <a:lstStyle/>
                    <a:p>
                      <a:pPr marL="0" marR="0" lvl="0" indent="0" algn="l" rtl="0">
                        <a:lnSpc>
                          <a:spcPct val="100000"/>
                        </a:lnSpc>
                        <a:spcBef>
                          <a:spcPts val="0"/>
                        </a:spcBef>
                        <a:spcAft>
                          <a:spcPts val="0"/>
                        </a:spcAft>
                        <a:buClr>
                          <a:schemeClr val="dk1"/>
                        </a:buClr>
                        <a:buSzPts val="1800"/>
                        <a:buFont typeface="Rockwell"/>
                        <a:buNone/>
                      </a:pPr>
                      <a:r>
                        <a:rPr lang="en-GB" sz="1800" b="1">
                          <a:solidFill>
                            <a:schemeClr val="dk1"/>
                          </a:solidFill>
                          <a:latin typeface="Rockwell"/>
                          <a:ea typeface="Rockwell"/>
                          <a:cs typeface="Rockwell"/>
                          <a:sym typeface="Rockwell"/>
                        </a:rPr>
                        <a:t>Consequences of divorce for the extended family</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Rockwell"/>
                        <a:buNone/>
                      </a:pPr>
                      <a:r>
                        <a:rPr lang="en-GB" sz="1800" b="0">
                          <a:solidFill>
                            <a:schemeClr val="dk1"/>
                          </a:solidFill>
                          <a:latin typeface="Rockwell"/>
                          <a:ea typeface="Rockwell"/>
                          <a:cs typeface="Rockwell"/>
                          <a:sym typeface="Rockwell"/>
                        </a:rPr>
                        <a:t>Grandparents may not see their grandchildren and in other situations they might be required to help out in the home and with childcare</a:t>
                      </a:r>
                      <a:endParaRPr/>
                    </a:p>
                    <a:p>
                      <a:pPr marL="0" marR="0" lvl="0" indent="0" algn="l" rtl="0">
                        <a:spcBef>
                          <a:spcPts val="0"/>
                        </a:spcBef>
                        <a:spcAft>
                          <a:spcPts val="0"/>
                        </a:spcAft>
                        <a:buNone/>
                      </a:pPr>
                      <a:endParaRPr sz="1800" b="0">
                        <a:latin typeface="Rockwell"/>
                        <a:ea typeface="Rockwell"/>
                        <a:cs typeface="Rockwell"/>
                        <a:sym typeface="Rockwe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descr="https://bertonesousa.files.wordpress.com/2012/11/marx-weber-e-durkheim2.png"/>
          <p:cNvPicPr preferRelativeResize="0"/>
          <p:nvPr/>
        </p:nvPicPr>
        <p:blipFill rotWithShape="1">
          <a:blip r:embed="rId3">
            <a:alphaModFix/>
          </a:blip>
          <a:srcRect r="72504" b="17909"/>
          <a:stretch/>
        </p:blipFill>
        <p:spPr>
          <a:xfrm>
            <a:off x="507707" y="4393975"/>
            <a:ext cx="1381458" cy="2451450"/>
          </a:xfrm>
          <a:prstGeom prst="rect">
            <a:avLst/>
          </a:prstGeom>
          <a:noFill/>
          <a:ln>
            <a:noFill/>
          </a:ln>
        </p:spPr>
      </p:pic>
      <p:pic>
        <p:nvPicPr>
          <p:cNvPr id="116" name="Google Shape;116;p4" descr="https://bertonesousa.files.wordpress.com/2012/11/marx-weber-e-durkheim2.png"/>
          <p:cNvPicPr preferRelativeResize="0"/>
          <p:nvPr/>
        </p:nvPicPr>
        <p:blipFill rotWithShape="1">
          <a:blip r:embed="rId3">
            <a:alphaModFix/>
          </a:blip>
          <a:srcRect l="28070" r="39268" b="17909"/>
          <a:stretch/>
        </p:blipFill>
        <p:spPr>
          <a:xfrm>
            <a:off x="3877088" y="4338833"/>
            <a:ext cx="1337244" cy="2451450"/>
          </a:xfrm>
          <a:prstGeom prst="rect">
            <a:avLst/>
          </a:prstGeom>
          <a:noFill/>
          <a:ln>
            <a:noFill/>
          </a:ln>
        </p:spPr>
      </p:pic>
      <p:pic>
        <p:nvPicPr>
          <p:cNvPr id="117" name="Google Shape;117;p4"/>
          <p:cNvPicPr preferRelativeResize="0"/>
          <p:nvPr/>
        </p:nvPicPr>
        <p:blipFill rotWithShape="1">
          <a:blip r:embed="rId4">
            <a:alphaModFix/>
          </a:blip>
          <a:srcRect/>
          <a:stretch/>
        </p:blipFill>
        <p:spPr>
          <a:xfrm>
            <a:off x="7616754" y="4665210"/>
            <a:ext cx="1765574" cy="2285388"/>
          </a:xfrm>
          <a:prstGeom prst="rect">
            <a:avLst/>
          </a:prstGeom>
          <a:noFill/>
          <a:ln>
            <a:noFill/>
          </a:ln>
        </p:spPr>
      </p:pic>
      <p:pic>
        <p:nvPicPr>
          <p:cNvPr id="118" name="Google Shape;118;p4" descr="http://i3.cpcache.com/product/842196512/margaret_thatcher_bitches_posters.jpg?height=350&amp;width=350"/>
          <p:cNvPicPr preferRelativeResize="0"/>
          <p:nvPr/>
        </p:nvPicPr>
        <p:blipFill rotWithShape="1">
          <a:blip r:embed="rId5">
            <a:alphaModFix/>
          </a:blip>
          <a:srcRect l="22931" t="9540" r="23067" b="27820"/>
          <a:stretch/>
        </p:blipFill>
        <p:spPr>
          <a:xfrm>
            <a:off x="10696945" y="4775200"/>
            <a:ext cx="1362790" cy="2049589"/>
          </a:xfrm>
          <a:prstGeom prst="rect">
            <a:avLst/>
          </a:prstGeom>
          <a:noFill/>
          <a:ln>
            <a:noFill/>
          </a:ln>
        </p:spPr>
      </p:pic>
      <p:sp>
        <p:nvSpPr>
          <p:cNvPr id="119" name="Google Shape;119;p4"/>
          <p:cNvSpPr/>
          <p:nvPr/>
        </p:nvSpPr>
        <p:spPr>
          <a:xfrm>
            <a:off x="3549603" y="5859899"/>
            <a:ext cx="996107"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lt1"/>
                </a:solidFill>
                <a:latin typeface="Calibri"/>
                <a:ea typeface="Calibri"/>
                <a:cs typeface="Calibri"/>
                <a:sym typeface="Calibri"/>
              </a:rPr>
              <a:t>Marxist</a:t>
            </a:r>
            <a:endParaRPr sz="2000">
              <a:solidFill>
                <a:schemeClr val="lt1"/>
              </a:solidFill>
              <a:latin typeface="Calibri"/>
              <a:ea typeface="Calibri"/>
              <a:cs typeface="Calibri"/>
              <a:sym typeface="Calibri"/>
            </a:endParaRPr>
          </a:p>
        </p:txBody>
      </p:sp>
      <p:sp>
        <p:nvSpPr>
          <p:cNvPr id="120" name="Google Shape;120;p4"/>
          <p:cNvSpPr/>
          <p:nvPr/>
        </p:nvSpPr>
        <p:spPr>
          <a:xfrm>
            <a:off x="338419" y="6280196"/>
            <a:ext cx="1550746"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Functionalist</a:t>
            </a:r>
            <a:endParaRPr sz="2000">
              <a:solidFill>
                <a:schemeClr val="lt1"/>
              </a:solidFill>
              <a:latin typeface="Calibri"/>
              <a:ea typeface="Calibri"/>
              <a:cs typeface="Calibri"/>
              <a:sym typeface="Calibri"/>
            </a:endParaRPr>
          </a:p>
        </p:txBody>
      </p:sp>
      <p:sp>
        <p:nvSpPr>
          <p:cNvPr id="121" name="Google Shape;121;p4"/>
          <p:cNvSpPr/>
          <p:nvPr/>
        </p:nvSpPr>
        <p:spPr>
          <a:xfrm>
            <a:off x="8318222" y="5961225"/>
            <a:ext cx="1189493"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Feminists</a:t>
            </a:r>
            <a:endParaRPr sz="2000">
              <a:solidFill>
                <a:schemeClr val="lt1"/>
              </a:solidFill>
              <a:latin typeface="Calibri"/>
              <a:ea typeface="Calibri"/>
              <a:cs typeface="Calibri"/>
              <a:sym typeface="Calibri"/>
            </a:endParaRPr>
          </a:p>
        </p:txBody>
      </p:sp>
      <p:sp>
        <p:nvSpPr>
          <p:cNvPr id="122" name="Google Shape;122;p4"/>
          <p:cNvSpPr/>
          <p:nvPr/>
        </p:nvSpPr>
        <p:spPr>
          <a:xfrm>
            <a:off x="10585046" y="6286070"/>
            <a:ext cx="1282274"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Calibri"/>
                <a:ea typeface="Calibri"/>
                <a:cs typeface="Calibri"/>
                <a:sym typeface="Calibri"/>
              </a:rPr>
              <a:t>New Right</a:t>
            </a:r>
            <a:endParaRPr sz="2000">
              <a:solidFill>
                <a:schemeClr val="lt1"/>
              </a:solidFill>
              <a:latin typeface="Calibri"/>
              <a:ea typeface="Calibri"/>
              <a:cs typeface="Calibri"/>
              <a:sym typeface="Calibri"/>
            </a:endParaRPr>
          </a:p>
        </p:txBody>
      </p:sp>
      <p:sp>
        <p:nvSpPr>
          <p:cNvPr id="123" name="Google Shape;123;p4"/>
          <p:cNvSpPr/>
          <p:nvPr/>
        </p:nvSpPr>
        <p:spPr>
          <a:xfrm>
            <a:off x="9261317" y="-31201"/>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Rockwell"/>
                <a:ea typeface="Rockwell"/>
                <a:cs typeface="Rockwell"/>
                <a:sym typeface="Rockwell"/>
              </a:rPr>
              <a:t>They have a very traditional and conservative view of the family</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Rockwell"/>
                <a:ea typeface="Rockwell"/>
                <a:cs typeface="Rockwell"/>
                <a:sym typeface="Rockwell"/>
              </a:rPr>
              <a:t>They believe that children brought up by both parents grow up to be stable adults </a:t>
            </a:r>
            <a:endParaRPr dirty="0"/>
          </a:p>
          <a:p>
            <a:pPr marL="285750" marR="0" lvl="0" indent="-184150" algn="l" rtl="0">
              <a:spcBef>
                <a:spcPts val="0"/>
              </a:spcBef>
              <a:spcAft>
                <a:spcPts val="0"/>
              </a:spcAft>
              <a:buClr>
                <a:schemeClr val="dk1"/>
              </a:buClr>
              <a:buSzPts val="1600"/>
              <a:buFont typeface="Arial"/>
              <a:buNone/>
            </a:pPr>
            <a:endParaRPr sz="16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Rockwell"/>
                <a:ea typeface="Rockwell"/>
                <a:cs typeface="Rockwell"/>
                <a:sym typeface="Rockwell"/>
              </a:rPr>
              <a:t>They oppose single-sex families</a:t>
            </a:r>
            <a:endParaRPr dirty="0"/>
          </a:p>
          <a:p>
            <a:pPr marL="0" marR="0" lvl="0" indent="0" algn="l" rtl="0">
              <a:spcBef>
                <a:spcPts val="0"/>
              </a:spcBef>
              <a:spcAft>
                <a:spcPts val="0"/>
              </a:spcAft>
              <a:buNone/>
            </a:pPr>
            <a:endParaRPr sz="1600" dirty="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600"/>
              <a:buFont typeface="Arial"/>
              <a:buChar char="•"/>
            </a:pPr>
            <a:r>
              <a:rPr lang="en-GB" sz="1600" dirty="0">
                <a:solidFill>
                  <a:srgbClr val="FF0000"/>
                </a:solidFill>
                <a:latin typeface="Rockwell"/>
                <a:ea typeface="Rockwell"/>
                <a:cs typeface="Rockwell"/>
                <a:sym typeface="Rockwell"/>
              </a:rPr>
              <a:t>They do not take into consideration other family types (such as same-sex) where children receive the functions of the family</a:t>
            </a:r>
            <a:endParaRPr dirty="0"/>
          </a:p>
          <a:p>
            <a:pPr marL="0" marR="0" lvl="0" indent="0" algn="l" rtl="0">
              <a:spcBef>
                <a:spcPts val="0"/>
              </a:spcBef>
              <a:spcAft>
                <a:spcPts val="0"/>
              </a:spcAft>
              <a:buNone/>
            </a:pPr>
            <a:endParaRPr sz="1600" dirty="0">
              <a:solidFill>
                <a:srgbClr val="FF0000"/>
              </a:solidFill>
              <a:latin typeface="Rockwell"/>
              <a:ea typeface="Rockwell"/>
              <a:cs typeface="Rockwell"/>
              <a:sym typeface="Rockwell"/>
            </a:endParaRPr>
          </a:p>
        </p:txBody>
      </p:sp>
      <p:sp>
        <p:nvSpPr>
          <p:cNvPr id="124" name="Google Shape;124;p4"/>
          <p:cNvSpPr/>
          <p:nvPr/>
        </p:nvSpPr>
        <p:spPr>
          <a:xfrm>
            <a:off x="3123458" y="-20637"/>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196850" algn="l" rtl="0">
              <a:spcBef>
                <a:spcPts val="0"/>
              </a:spcBef>
              <a:spcAft>
                <a:spcPts val="0"/>
              </a:spcAft>
              <a:buClr>
                <a:schemeClr val="dk1"/>
              </a:buClr>
              <a:buSzPts val="1400"/>
              <a:buFont typeface="Arial"/>
              <a:buNone/>
            </a:pPr>
            <a:endParaRPr sz="14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400"/>
              <a:buFont typeface="Arial"/>
              <a:buChar char="•"/>
            </a:pPr>
            <a:r>
              <a:rPr lang="en-GB" sz="1400" dirty="0">
                <a:solidFill>
                  <a:schemeClr val="dk1"/>
                </a:solidFill>
                <a:latin typeface="Rockwell"/>
                <a:ea typeface="Rockwell"/>
                <a:cs typeface="Rockwell"/>
                <a:sym typeface="Rockwell"/>
              </a:rPr>
              <a:t>Marxists are critical of the family and its function in capitalist society</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400"/>
              <a:buFont typeface="Arial"/>
              <a:buChar char="•"/>
            </a:pPr>
            <a:r>
              <a:rPr lang="en-GB" sz="1400" dirty="0">
                <a:solidFill>
                  <a:schemeClr val="dk1"/>
                </a:solidFill>
                <a:latin typeface="Rockwell"/>
                <a:ea typeface="Rockwell"/>
                <a:cs typeface="Rockwell"/>
                <a:sym typeface="Rockwell"/>
              </a:rPr>
              <a:t>Marxists believe that the family serves the interests of capitalism</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400"/>
              <a:buFont typeface="Arial"/>
              <a:buChar char="•"/>
            </a:pPr>
            <a:r>
              <a:rPr lang="en-GB" sz="1400" dirty="0">
                <a:solidFill>
                  <a:schemeClr val="dk1"/>
                </a:solidFill>
                <a:latin typeface="Rockwell"/>
                <a:ea typeface="Rockwell"/>
                <a:cs typeface="Rockwell"/>
                <a:sym typeface="Rockwell"/>
              </a:rPr>
              <a:t>They believe that the set-up of the nuclear family enables social inequalities to continue from one generation to the next. E.g., the rich can pass down large amounts of money to their family members </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Rockwell"/>
              <a:ea typeface="Rockwell"/>
              <a:cs typeface="Rockwell"/>
              <a:sym typeface="Rockwell"/>
            </a:endParaRPr>
          </a:p>
          <a:p>
            <a:pPr marL="285750" marR="0" lvl="0" indent="-285750" algn="l" rtl="0">
              <a:spcBef>
                <a:spcPts val="0"/>
              </a:spcBef>
              <a:spcAft>
                <a:spcPts val="0"/>
              </a:spcAft>
              <a:buClr>
                <a:srgbClr val="FF0000"/>
              </a:buClr>
              <a:buSzPts val="1400"/>
              <a:buFont typeface="Arial"/>
              <a:buChar char="•"/>
            </a:pPr>
            <a:r>
              <a:rPr lang="en-GB" sz="1400" dirty="0">
                <a:solidFill>
                  <a:srgbClr val="FF0000"/>
                </a:solidFill>
                <a:latin typeface="Rockwell"/>
                <a:ea typeface="Rockwell"/>
                <a:cs typeface="Rockwell"/>
                <a:sym typeface="Rockwell"/>
              </a:rPr>
              <a:t>They ignore families who are satisfied and happy with family life</a:t>
            </a:r>
            <a:endParaRPr dirty="0"/>
          </a:p>
          <a:p>
            <a:pPr marL="285750" marR="0" lvl="0" indent="-209550" algn="l" rtl="0">
              <a:spcBef>
                <a:spcPts val="0"/>
              </a:spcBef>
              <a:spcAft>
                <a:spcPts val="0"/>
              </a:spcAft>
              <a:buClr>
                <a:schemeClr val="dk1"/>
              </a:buClr>
              <a:buSzPts val="1200"/>
              <a:buFont typeface="Arial"/>
              <a:buNone/>
            </a:pPr>
            <a:endParaRPr sz="1200" dirty="0">
              <a:solidFill>
                <a:schemeClr val="dk1"/>
              </a:solidFill>
              <a:latin typeface="Rockwell"/>
              <a:ea typeface="Rockwell"/>
              <a:cs typeface="Rockwell"/>
              <a:sym typeface="Rockwell"/>
            </a:endParaRPr>
          </a:p>
          <a:p>
            <a:pPr marL="285750" marR="0" lvl="0" indent="-209550" algn="l" rtl="0">
              <a:spcBef>
                <a:spcPts val="0"/>
              </a:spcBef>
              <a:spcAft>
                <a:spcPts val="0"/>
              </a:spcAft>
              <a:buClr>
                <a:schemeClr val="dk1"/>
              </a:buClr>
              <a:buSzPts val="1200"/>
              <a:buFont typeface="Arial"/>
              <a:buNone/>
            </a:pPr>
            <a:endParaRPr sz="1200" dirty="0">
              <a:solidFill>
                <a:schemeClr val="dk1"/>
              </a:solidFill>
              <a:latin typeface="Rockwell"/>
              <a:ea typeface="Rockwell"/>
              <a:cs typeface="Rockwell"/>
              <a:sym typeface="Rockwell"/>
            </a:endParaRPr>
          </a:p>
        </p:txBody>
      </p:sp>
      <p:sp>
        <p:nvSpPr>
          <p:cNvPr id="125" name="Google Shape;125;p4"/>
          <p:cNvSpPr/>
          <p:nvPr/>
        </p:nvSpPr>
        <p:spPr>
          <a:xfrm>
            <a:off x="6151412" y="-35613"/>
            <a:ext cx="2930683" cy="4665210"/>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171450" marR="0" lvl="0" indent="-44450" algn="l" rtl="0">
              <a:spcBef>
                <a:spcPts val="0"/>
              </a:spcBef>
              <a:spcAft>
                <a:spcPts val="0"/>
              </a:spcAft>
              <a:buClr>
                <a:schemeClr val="dk1"/>
              </a:buClr>
              <a:buSzPts val="2000"/>
              <a:buFont typeface="Arial"/>
              <a:buNone/>
            </a:pPr>
            <a:endParaRPr sz="2000" dirty="0">
              <a:solidFill>
                <a:schemeClr val="dk1"/>
              </a:solidFill>
              <a:latin typeface="Rockwell"/>
              <a:ea typeface="Rockwell"/>
              <a:cs typeface="Rockwell"/>
              <a:sym typeface="Rockwell"/>
            </a:endParaRPr>
          </a:p>
          <a:p>
            <a:pPr marL="171450" marR="0" lvl="0" indent="-171450" algn="l" rtl="0">
              <a:spcBef>
                <a:spcPts val="0"/>
              </a:spcBef>
              <a:spcAft>
                <a:spcPts val="0"/>
              </a:spcAft>
              <a:buClr>
                <a:schemeClr val="dk1"/>
              </a:buClr>
              <a:buSzPts val="2000"/>
              <a:buFont typeface="Arial"/>
              <a:buChar char="•"/>
            </a:pPr>
            <a:r>
              <a:rPr lang="en-GB" sz="2000" dirty="0">
                <a:solidFill>
                  <a:schemeClr val="dk1"/>
                </a:solidFill>
                <a:latin typeface="Rockwell"/>
                <a:ea typeface="Rockwell"/>
                <a:cs typeface="Rockwell"/>
                <a:sym typeface="Rockwell"/>
              </a:rPr>
              <a:t>They believe the family has a negative function, especially on the lives of women</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Rockwell"/>
              <a:ea typeface="Rockwell"/>
              <a:cs typeface="Rockwell"/>
              <a:sym typeface="Rockwell"/>
            </a:endParaRPr>
          </a:p>
          <a:p>
            <a:pPr marL="171450" marR="0" lvl="0" indent="-44450" algn="l" rtl="0">
              <a:spcBef>
                <a:spcPts val="0"/>
              </a:spcBef>
              <a:spcAft>
                <a:spcPts val="0"/>
              </a:spcAft>
              <a:buClr>
                <a:schemeClr val="dk1"/>
              </a:buClr>
              <a:buSzPts val="2000"/>
              <a:buFont typeface="Arial"/>
              <a:buNone/>
            </a:pPr>
            <a:endParaRPr sz="2000" dirty="0">
              <a:solidFill>
                <a:schemeClr val="dk1"/>
              </a:solidFill>
              <a:latin typeface="Rockwell"/>
              <a:ea typeface="Rockwell"/>
              <a:cs typeface="Rockwell"/>
              <a:sym typeface="Rockwell"/>
            </a:endParaRPr>
          </a:p>
          <a:p>
            <a:pPr marL="171450" marR="0" lvl="0" indent="-171450" algn="l" rtl="0">
              <a:lnSpc>
                <a:spcPct val="107000"/>
              </a:lnSpc>
              <a:spcBef>
                <a:spcPts val="0"/>
              </a:spcBef>
              <a:spcAft>
                <a:spcPts val="0"/>
              </a:spcAft>
              <a:buClr>
                <a:srgbClr val="FF0000"/>
              </a:buClr>
              <a:buSzPts val="2000"/>
              <a:buFont typeface="Arial"/>
              <a:buChar char="•"/>
            </a:pPr>
            <a:r>
              <a:rPr lang="en-GB" sz="2000" dirty="0">
                <a:solidFill>
                  <a:srgbClr val="FF0000"/>
                </a:solidFill>
                <a:latin typeface="Rockwell"/>
                <a:ea typeface="Rockwell"/>
                <a:cs typeface="Rockwell"/>
                <a:sym typeface="Rockwell"/>
              </a:rPr>
              <a:t>They do not take into consideration families where there are shared conjugal roles</a:t>
            </a:r>
            <a:endParaRPr dirty="0"/>
          </a:p>
          <a:p>
            <a:pPr marL="171450" marR="0" lvl="0" indent="-95250" algn="l" rtl="0">
              <a:spcBef>
                <a:spcPts val="800"/>
              </a:spcBef>
              <a:spcAft>
                <a:spcPts val="0"/>
              </a:spcAft>
              <a:buClr>
                <a:schemeClr val="dk1"/>
              </a:buClr>
              <a:buSzPts val="1200"/>
              <a:buFont typeface="Arial"/>
              <a:buNone/>
            </a:pPr>
            <a:endParaRPr sz="1200" dirty="0">
              <a:solidFill>
                <a:srgbClr val="FF0000"/>
              </a:solidFill>
              <a:latin typeface="Rockwell"/>
              <a:ea typeface="Rockwell"/>
              <a:cs typeface="Rockwell"/>
              <a:sym typeface="Rockwell"/>
            </a:endParaRPr>
          </a:p>
          <a:p>
            <a:pPr marL="0" marR="0" lvl="0" indent="0" algn="l" rtl="0">
              <a:spcBef>
                <a:spcPts val="0"/>
              </a:spcBef>
              <a:spcAft>
                <a:spcPts val="0"/>
              </a:spcAft>
              <a:buNone/>
            </a:pPr>
            <a:endParaRPr sz="1200" dirty="0">
              <a:solidFill>
                <a:schemeClr val="dk1"/>
              </a:solidFill>
              <a:latin typeface="Rockwell"/>
              <a:ea typeface="Rockwell"/>
              <a:cs typeface="Rockwell"/>
              <a:sym typeface="Rockwell"/>
            </a:endParaRPr>
          </a:p>
        </p:txBody>
      </p:sp>
      <p:sp>
        <p:nvSpPr>
          <p:cNvPr id="126" name="Google Shape;126;p4"/>
          <p:cNvSpPr/>
          <p:nvPr/>
        </p:nvSpPr>
        <p:spPr>
          <a:xfrm>
            <a:off x="46861" y="-35613"/>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Rockwell"/>
                <a:ea typeface="Rockwell"/>
                <a:cs typeface="Rockwell"/>
                <a:sym typeface="Rockwell"/>
              </a:rPr>
              <a:t>They believe the nuclear family is a key social structure in society</a:t>
            </a:r>
            <a:endParaRPr dirty="0"/>
          </a:p>
          <a:p>
            <a:pPr marL="0" marR="0" lvl="0" indent="0" algn="l" rtl="0">
              <a:spcBef>
                <a:spcPts val="0"/>
              </a:spcBef>
              <a:spcAft>
                <a:spcPts val="0"/>
              </a:spcAft>
              <a:buNone/>
            </a:pPr>
            <a:endParaRPr sz="18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Rockwell"/>
                <a:ea typeface="Rockwell"/>
                <a:cs typeface="Rockwell"/>
                <a:sym typeface="Rockwell"/>
              </a:rPr>
              <a:t>The family fulfils both the needs of the individual and society, and therefore helps it to run smoothly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Rockwell"/>
              <a:ea typeface="Rockwell"/>
              <a:cs typeface="Rockwell"/>
              <a:sym typeface="Rockwell"/>
            </a:endParaRPr>
          </a:p>
          <a:p>
            <a:pPr marL="285750" marR="0" lvl="0" indent="-285750" algn="l" rtl="0">
              <a:spcBef>
                <a:spcPts val="0"/>
              </a:spcBef>
              <a:spcAft>
                <a:spcPts val="0"/>
              </a:spcAft>
              <a:buClr>
                <a:srgbClr val="FF0000"/>
              </a:buClr>
              <a:buSzPts val="1800"/>
              <a:buFont typeface="Arial"/>
              <a:buChar char="•"/>
            </a:pPr>
            <a:r>
              <a:rPr lang="en-GB" sz="1800" dirty="0">
                <a:solidFill>
                  <a:srgbClr val="FF0000"/>
                </a:solidFill>
                <a:latin typeface="Rockwell"/>
                <a:ea typeface="Rockwell"/>
                <a:cs typeface="Rockwell"/>
                <a:sym typeface="Rockwell"/>
              </a:rPr>
              <a:t>Functionalists ignore the ‘dark side’ of the family such as child abuse </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Rockwell"/>
              <a:ea typeface="Rockwell"/>
              <a:cs typeface="Rockwell"/>
              <a:sym typeface="Rockwell"/>
            </a:endParaRPr>
          </a:p>
        </p:txBody>
      </p:sp>
      <p:sp>
        <p:nvSpPr>
          <p:cNvPr id="127" name="Google Shape;127;p4"/>
          <p:cNvSpPr txBox="1"/>
          <p:nvPr/>
        </p:nvSpPr>
        <p:spPr>
          <a:xfrm>
            <a:off x="4295869" y="6266253"/>
            <a:ext cx="4236334" cy="5377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Rockwell"/>
              <a:buNone/>
            </a:pPr>
            <a:r>
              <a:rPr lang="en-GB" sz="2800" b="1" u="sng">
                <a:solidFill>
                  <a:schemeClr val="dk1"/>
                </a:solidFill>
                <a:latin typeface="Rockwell"/>
                <a:ea typeface="Rockwell"/>
                <a:cs typeface="Rockwell"/>
                <a:sym typeface="Rockwell"/>
              </a:rPr>
              <a:t>Functions of the family</a:t>
            </a:r>
            <a:endParaRPr/>
          </a:p>
        </p:txBody>
      </p:sp>
      <p:sp>
        <p:nvSpPr>
          <p:cNvPr id="128" name="Google Shape;128;p4"/>
          <p:cNvSpPr/>
          <p:nvPr/>
        </p:nvSpPr>
        <p:spPr>
          <a:xfrm>
            <a:off x="5210050" y="4775200"/>
            <a:ext cx="2406704" cy="1484810"/>
          </a:xfrm>
          <a:prstGeom prst="cloud">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Rockwell"/>
                <a:ea typeface="Rockwell"/>
                <a:cs typeface="Rockwell"/>
                <a:sym typeface="Rockwell"/>
              </a:rPr>
              <a:t>In another colour write some criticisms of each perspective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Functionalist: Functions of the family</a:t>
            </a:r>
            <a:endParaRPr/>
          </a:p>
        </p:txBody>
      </p:sp>
      <p:sp>
        <p:nvSpPr>
          <p:cNvPr id="134" name="Google Shape;134;p5"/>
          <p:cNvSpPr txBox="1">
            <a:spLocks noGrp="1"/>
          </p:cNvSpPr>
          <p:nvPr>
            <p:ph type="body" idx="1"/>
          </p:nvPr>
        </p:nvSpPr>
        <p:spPr>
          <a:xfrm>
            <a:off x="238246" y="1847850"/>
            <a:ext cx="5857754" cy="479509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170"/>
              <a:buNone/>
            </a:pPr>
            <a:r>
              <a:rPr lang="en-GB" sz="2170">
                <a:latin typeface="Rockwell"/>
                <a:ea typeface="Rockwell"/>
                <a:cs typeface="Rockwell"/>
                <a:sym typeface="Rockwell"/>
              </a:rPr>
              <a:t>Murdock (49)	</a:t>
            </a:r>
            <a:endParaRPr/>
          </a:p>
          <a:p>
            <a:pPr marL="514350" lvl="0" indent="-514350" algn="l" rtl="0">
              <a:lnSpc>
                <a:spcPct val="70000"/>
              </a:lnSpc>
              <a:spcBef>
                <a:spcPts val="1000"/>
              </a:spcBef>
              <a:spcAft>
                <a:spcPts val="0"/>
              </a:spcAft>
              <a:buClr>
                <a:schemeClr val="dk1"/>
              </a:buClr>
              <a:buSzPts val="2170"/>
              <a:buFont typeface="Calibri"/>
              <a:buAutoNum type="arabicPeriod"/>
            </a:pPr>
            <a:r>
              <a:rPr lang="en-GB" sz="2170" b="1">
                <a:latin typeface="Rockwell"/>
                <a:ea typeface="Rockwell"/>
                <a:cs typeface="Rockwell"/>
                <a:sym typeface="Rockwell"/>
              </a:rPr>
              <a:t>Educational</a:t>
            </a:r>
            <a:r>
              <a:rPr lang="en-GB" sz="2170">
                <a:latin typeface="Rockwell"/>
                <a:ea typeface="Rockwell"/>
                <a:cs typeface="Rockwell"/>
                <a:sym typeface="Rockwell"/>
              </a:rPr>
              <a:t>- Families teach their children the acceptable behaviour of society (</a:t>
            </a:r>
            <a:r>
              <a:rPr lang="en-GB" sz="2170" b="1">
                <a:latin typeface="Rockwell"/>
                <a:ea typeface="Rockwell"/>
                <a:cs typeface="Rockwell"/>
                <a:sym typeface="Rockwell"/>
              </a:rPr>
              <a:t>socialisation</a:t>
            </a:r>
            <a:r>
              <a:rPr lang="en-GB" sz="2170">
                <a:latin typeface="Rockwell"/>
                <a:ea typeface="Rockwell"/>
                <a:cs typeface="Rockwell"/>
                <a:sym typeface="Rockwell"/>
              </a:rPr>
              <a:t>). Parents, also, teach their children about their </a:t>
            </a:r>
            <a:r>
              <a:rPr lang="en-GB" sz="2170" b="1">
                <a:latin typeface="Rockwell"/>
                <a:ea typeface="Rockwell"/>
                <a:cs typeface="Rockwell"/>
                <a:sym typeface="Rockwell"/>
              </a:rPr>
              <a:t>culture</a:t>
            </a:r>
            <a:endParaRPr sz="2170">
              <a:latin typeface="Rockwell"/>
              <a:ea typeface="Rockwell"/>
              <a:cs typeface="Rockwell"/>
              <a:sym typeface="Rockwell"/>
            </a:endParaRPr>
          </a:p>
          <a:p>
            <a:pPr marL="514350" lvl="0" indent="-514350" algn="l" rtl="0">
              <a:lnSpc>
                <a:spcPct val="70000"/>
              </a:lnSpc>
              <a:spcBef>
                <a:spcPts val="1000"/>
              </a:spcBef>
              <a:spcAft>
                <a:spcPts val="0"/>
              </a:spcAft>
              <a:buClr>
                <a:schemeClr val="dk1"/>
              </a:buClr>
              <a:buSzPts val="2170"/>
              <a:buFont typeface="Calibri"/>
              <a:buAutoNum type="arabicPeriod"/>
            </a:pPr>
            <a:r>
              <a:rPr lang="en-GB" sz="2170" b="1">
                <a:latin typeface="Rockwell"/>
                <a:ea typeface="Rockwell"/>
                <a:cs typeface="Rockwell"/>
                <a:sym typeface="Rockwell"/>
              </a:rPr>
              <a:t>Economic support</a:t>
            </a:r>
            <a:r>
              <a:rPr lang="en-GB" sz="2170">
                <a:latin typeface="Rockwell"/>
                <a:ea typeface="Rockwell"/>
                <a:cs typeface="Rockwell"/>
                <a:sym typeface="Rockwell"/>
              </a:rPr>
              <a:t>- The family gives financial support, as well as food and shelter</a:t>
            </a:r>
            <a:endParaRPr/>
          </a:p>
          <a:p>
            <a:pPr marL="514350" lvl="0" indent="-514350" algn="l" rtl="0">
              <a:lnSpc>
                <a:spcPct val="70000"/>
              </a:lnSpc>
              <a:spcBef>
                <a:spcPts val="1000"/>
              </a:spcBef>
              <a:spcAft>
                <a:spcPts val="0"/>
              </a:spcAft>
              <a:buClr>
                <a:schemeClr val="dk1"/>
              </a:buClr>
              <a:buSzPts val="2170"/>
              <a:buFont typeface="Calibri"/>
              <a:buAutoNum type="arabicPeriod"/>
            </a:pPr>
            <a:r>
              <a:rPr lang="en-GB" sz="2170" b="1">
                <a:latin typeface="Rockwell"/>
                <a:ea typeface="Rockwell"/>
                <a:cs typeface="Rockwell"/>
                <a:sym typeface="Rockwell"/>
              </a:rPr>
              <a:t>Reproduction- </a:t>
            </a:r>
            <a:r>
              <a:rPr lang="en-GB" sz="2170">
                <a:latin typeface="Rockwell"/>
                <a:ea typeface="Rockwell"/>
                <a:cs typeface="Rockwell"/>
                <a:sym typeface="Rockwell"/>
              </a:rPr>
              <a:t>The</a:t>
            </a:r>
            <a:r>
              <a:rPr lang="en-GB" sz="2170" b="1">
                <a:latin typeface="Rockwell"/>
                <a:ea typeface="Rockwell"/>
                <a:cs typeface="Rockwell"/>
                <a:sym typeface="Rockwell"/>
              </a:rPr>
              <a:t> </a:t>
            </a:r>
            <a:r>
              <a:rPr lang="en-GB" sz="2170">
                <a:latin typeface="Rockwell"/>
                <a:ea typeface="Rockwell"/>
                <a:cs typeface="Rockwell"/>
                <a:sym typeface="Rockwell"/>
              </a:rPr>
              <a:t>Family ensures the continuation of the human race through procreation and childbearing</a:t>
            </a:r>
            <a:endParaRPr/>
          </a:p>
          <a:p>
            <a:pPr marL="514350" lvl="0" indent="-514350" algn="l" rtl="0">
              <a:lnSpc>
                <a:spcPct val="70000"/>
              </a:lnSpc>
              <a:spcBef>
                <a:spcPts val="1000"/>
              </a:spcBef>
              <a:spcAft>
                <a:spcPts val="0"/>
              </a:spcAft>
              <a:buClr>
                <a:schemeClr val="dk1"/>
              </a:buClr>
              <a:buSzPts val="2170"/>
              <a:buFont typeface="Calibri"/>
              <a:buAutoNum type="arabicPeriod"/>
            </a:pPr>
            <a:r>
              <a:rPr lang="en-GB" sz="2170" b="1">
                <a:latin typeface="Rockwell"/>
                <a:ea typeface="Rockwell"/>
                <a:cs typeface="Rockwell"/>
                <a:sym typeface="Rockwell"/>
              </a:rPr>
              <a:t>Sexual</a:t>
            </a:r>
            <a:r>
              <a:rPr lang="en-GB" sz="2170">
                <a:latin typeface="Rockwell"/>
                <a:ea typeface="Rockwell"/>
                <a:cs typeface="Rockwell"/>
                <a:sym typeface="Rockwell"/>
              </a:rPr>
              <a:t>- The family regulates the sexual behaviour of the couple and helps to maintain their relationship and binds them together</a:t>
            </a:r>
            <a:endParaRPr/>
          </a:p>
        </p:txBody>
      </p:sp>
      <p:sp>
        <p:nvSpPr>
          <p:cNvPr id="135" name="Google Shape;135;p5"/>
          <p:cNvSpPr txBox="1">
            <a:spLocks noGrp="1"/>
          </p:cNvSpPr>
          <p:nvPr>
            <p:ph type="body" idx="2"/>
          </p:nvPr>
        </p:nvSpPr>
        <p:spPr>
          <a:xfrm>
            <a:off x="6172199" y="1825625"/>
            <a:ext cx="5761299" cy="479509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GB" sz="2170">
                <a:latin typeface="Rockwell"/>
                <a:ea typeface="Rockwell"/>
                <a:cs typeface="Rockwell"/>
                <a:sym typeface="Rockwell"/>
              </a:rPr>
              <a:t>Parsons:</a:t>
            </a:r>
            <a:endParaRPr/>
          </a:p>
          <a:p>
            <a:pPr marL="514350" lvl="0" indent="-514350" algn="l" rtl="0">
              <a:lnSpc>
                <a:spcPct val="70000"/>
              </a:lnSpc>
              <a:spcBef>
                <a:spcPts val="1000"/>
              </a:spcBef>
              <a:spcAft>
                <a:spcPts val="0"/>
              </a:spcAft>
              <a:buClr>
                <a:schemeClr val="dk1"/>
              </a:buClr>
              <a:buSzPts val="2170"/>
              <a:buAutoNum type="arabicPeriod"/>
            </a:pPr>
            <a:r>
              <a:rPr lang="en-GB" sz="2170" b="1" u="sng">
                <a:latin typeface="Rockwell"/>
                <a:ea typeface="Rockwell"/>
                <a:cs typeface="Rockwell"/>
                <a:sym typeface="Rockwell"/>
              </a:rPr>
              <a:t>Primary socialisation: </a:t>
            </a:r>
            <a:endParaRPr/>
          </a:p>
          <a:p>
            <a:pPr marL="228600" lvl="0" indent="-228600" algn="l" rtl="0">
              <a:lnSpc>
                <a:spcPct val="70000"/>
              </a:lnSpc>
              <a:spcBef>
                <a:spcPts val="1000"/>
              </a:spcBef>
              <a:spcAft>
                <a:spcPts val="0"/>
              </a:spcAft>
              <a:buClr>
                <a:schemeClr val="dk1"/>
              </a:buClr>
              <a:buSzPts val="2170"/>
              <a:buChar char="•"/>
            </a:pPr>
            <a:r>
              <a:rPr lang="en-GB" sz="2170">
                <a:latin typeface="Rockwell"/>
                <a:ea typeface="Rockwell"/>
                <a:cs typeface="Rockwell"/>
                <a:sym typeface="Rockwell"/>
              </a:rPr>
              <a:t>Children learn their culture and society’s norms and values. Also, he argued that mothers perform the expressive role within the household and the father the instrumental roles</a:t>
            </a:r>
            <a:endParaRPr/>
          </a:p>
          <a:p>
            <a:pPr marL="0" lvl="0" indent="0" algn="l" rtl="0">
              <a:lnSpc>
                <a:spcPct val="70000"/>
              </a:lnSpc>
              <a:spcBef>
                <a:spcPts val="1000"/>
              </a:spcBef>
              <a:spcAft>
                <a:spcPts val="0"/>
              </a:spcAft>
              <a:buClr>
                <a:schemeClr val="dk1"/>
              </a:buClr>
              <a:buSzPts val="2170"/>
              <a:buNone/>
            </a:pPr>
            <a:endParaRPr sz="2170">
              <a:latin typeface="Rockwell"/>
              <a:ea typeface="Rockwell"/>
              <a:cs typeface="Rockwell"/>
              <a:sym typeface="Rockwell"/>
            </a:endParaRPr>
          </a:p>
          <a:p>
            <a:pPr marL="0" lvl="0" indent="0" algn="l" rtl="0">
              <a:lnSpc>
                <a:spcPct val="70000"/>
              </a:lnSpc>
              <a:spcBef>
                <a:spcPts val="1000"/>
              </a:spcBef>
              <a:spcAft>
                <a:spcPts val="0"/>
              </a:spcAft>
              <a:buClr>
                <a:schemeClr val="dk1"/>
              </a:buClr>
              <a:buSzPts val="2170"/>
              <a:buNone/>
            </a:pPr>
            <a:r>
              <a:rPr lang="en-GB" sz="2170" b="1" u="sng">
                <a:latin typeface="Rockwell"/>
                <a:ea typeface="Rockwell"/>
                <a:cs typeface="Rockwell"/>
                <a:sym typeface="Rockwell"/>
              </a:rPr>
              <a:t>2. The stabilisation of adult personalities:</a:t>
            </a:r>
            <a:endParaRPr/>
          </a:p>
          <a:p>
            <a:pPr marL="228600" lvl="0" indent="-228600" algn="l" rtl="0">
              <a:lnSpc>
                <a:spcPct val="70000"/>
              </a:lnSpc>
              <a:spcBef>
                <a:spcPts val="1000"/>
              </a:spcBef>
              <a:spcAft>
                <a:spcPts val="0"/>
              </a:spcAft>
              <a:buClr>
                <a:schemeClr val="dk1"/>
              </a:buClr>
              <a:buSzPts val="2170"/>
              <a:buChar char="•"/>
            </a:pPr>
            <a:r>
              <a:rPr lang="en-GB" sz="2170">
                <a:latin typeface="Rockwell"/>
                <a:ea typeface="Rockwell"/>
                <a:cs typeface="Rockwell"/>
                <a:sym typeface="Rockwell"/>
              </a:rPr>
              <a:t>Husbands and wives can support themselves emotionally; but also can express childish elements of their own personality with their kids. This helps to keep adult personalities stable</a:t>
            </a:r>
            <a:endParaRPr/>
          </a:p>
          <a:p>
            <a:pPr marL="228600" lvl="0" indent="-90804" algn="l" rtl="0">
              <a:lnSpc>
                <a:spcPct val="70000"/>
              </a:lnSpc>
              <a:spcBef>
                <a:spcPts val="1000"/>
              </a:spcBef>
              <a:spcAft>
                <a:spcPts val="0"/>
              </a:spcAft>
              <a:buClr>
                <a:schemeClr val="dk1"/>
              </a:buClr>
              <a:buSzPts val="2170"/>
              <a:buNone/>
            </a:pPr>
            <a:endParaRPr sz="2170">
              <a:latin typeface="Rockwell"/>
              <a:ea typeface="Rockwell"/>
              <a:cs typeface="Rockwell"/>
              <a:sym typeface="Rockwell"/>
            </a:endParaRPr>
          </a:p>
        </p:txBody>
      </p:sp>
      <p:pic>
        <p:nvPicPr>
          <p:cNvPr id="136" name="Google Shape;136;p5"/>
          <p:cNvPicPr preferRelativeResize="0"/>
          <p:nvPr/>
        </p:nvPicPr>
        <p:blipFill/>
        <p:spPr>
          <a:xfrm>
            <a:off x="5229111" y="5888037"/>
            <a:ext cx="658344" cy="867619"/>
          </a:xfrm>
          <a:prstGeom prst="rect">
            <a:avLst/>
          </a:prstGeom>
          <a:solidFill>
            <a:srgbClr val="FFFFFF"/>
          </a:solidFill>
          <a:ln>
            <a:noFill/>
          </a:ln>
        </p:spPr>
      </p:pic>
      <p:pic>
        <p:nvPicPr>
          <p:cNvPr id="137" name="Google Shape;137;p5"/>
          <p:cNvPicPr preferRelativeResize="0"/>
          <p:nvPr/>
        </p:nvPicPr>
        <p:blipFill rotWithShape="1">
          <a:blip r:embed="rId3">
            <a:alphaModFix/>
          </a:blip>
          <a:srcRect/>
          <a:stretch/>
        </p:blipFill>
        <p:spPr>
          <a:xfrm>
            <a:off x="11197785" y="5928425"/>
            <a:ext cx="555265" cy="8272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ckwell"/>
              <a:buNone/>
            </a:pPr>
            <a:r>
              <a:rPr lang="en-GB">
                <a:latin typeface="Rockwell"/>
                <a:ea typeface="Rockwell"/>
                <a:cs typeface="Rockwell"/>
                <a:sym typeface="Rockwell"/>
              </a:rPr>
              <a:t>Marxist: Functions of the family</a:t>
            </a:r>
            <a:endParaRPr/>
          </a:p>
        </p:txBody>
      </p:sp>
      <p:sp>
        <p:nvSpPr>
          <p:cNvPr id="143" name="Google Shape;143;p6"/>
          <p:cNvSpPr txBox="1">
            <a:spLocks noGrp="1"/>
          </p:cNvSpPr>
          <p:nvPr>
            <p:ph type="body" idx="1"/>
          </p:nvPr>
        </p:nvSpPr>
        <p:spPr>
          <a:xfrm>
            <a:off x="162046" y="1379349"/>
            <a:ext cx="5857754" cy="524137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GB">
                <a:latin typeface="Rockwell"/>
                <a:ea typeface="Rockwell"/>
                <a:cs typeface="Rockwell"/>
                <a:sym typeface="Rockwell"/>
              </a:rPr>
              <a:t>Marxists seen the family as </a:t>
            </a:r>
            <a:r>
              <a:rPr lang="en-GB" b="1">
                <a:latin typeface="Rockwell"/>
                <a:ea typeface="Rockwell"/>
                <a:cs typeface="Rockwell"/>
                <a:sym typeface="Rockwell"/>
              </a:rPr>
              <a:t>‘consumer units’, </a:t>
            </a:r>
            <a:r>
              <a:rPr lang="en-GB">
                <a:latin typeface="Rockwell"/>
                <a:ea typeface="Rockwell"/>
                <a:cs typeface="Rockwell"/>
                <a:sym typeface="Rockwell"/>
              </a:rPr>
              <a:t>as they buy for their family, for example, family cars houses, large televisions etc. </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latin typeface="Rockwell"/>
                <a:ea typeface="Rockwell"/>
                <a:cs typeface="Rockwell"/>
                <a:sym typeface="Rockwell"/>
              </a:rPr>
              <a:t>They believe that the set-up of the nuclear family enables social inequalities to continue </a:t>
            </a:r>
            <a:r>
              <a:rPr lang="en-GB" b="1">
                <a:latin typeface="Rockwell"/>
                <a:ea typeface="Rockwell"/>
                <a:cs typeface="Rockwell"/>
                <a:sym typeface="Rockwell"/>
              </a:rPr>
              <a:t>from one generation to the next</a:t>
            </a:r>
            <a:r>
              <a:rPr lang="en-GB">
                <a:latin typeface="Rockwell"/>
                <a:ea typeface="Rockwell"/>
                <a:cs typeface="Rockwell"/>
                <a:sym typeface="Rockwell"/>
              </a:rPr>
              <a:t>. E.g. the rich can pass down large amounts of money to their family members </a:t>
            </a:r>
            <a:endParaRPr/>
          </a:p>
          <a:p>
            <a:pPr marL="514350" lvl="0" indent="-336550" algn="l" rtl="0">
              <a:lnSpc>
                <a:spcPct val="90000"/>
              </a:lnSpc>
              <a:spcBef>
                <a:spcPts val="1000"/>
              </a:spcBef>
              <a:spcAft>
                <a:spcPts val="0"/>
              </a:spcAft>
              <a:buClr>
                <a:schemeClr val="dk1"/>
              </a:buClr>
              <a:buSzPts val="2800"/>
              <a:buFont typeface="Calibri"/>
              <a:buNone/>
            </a:pPr>
            <a:endParaRPr>
              <a:latin typeface="Rockwell"/>
              <a:ea typeface="Rockwell"/>
              <a:cs typeface="Rockwell"/>
              <a:sym typeface="Rockwell"/>
            </a:endParaRPr>
          </a:p>
        </p:txBody>
      </p:sp>
      <p:sp>
        <p:nvSpPr>
          <p:cNvPr id="144" name="Google Shape;144;p6"/>
          <p:cNvSpPr txBox="1">
            <a:spLocks noGrp="1"/>
          </p:cNvSpPr>
          <p:nvPr>
            <p:ph type="body" idx="2"/>
          </p:nvPr>
        </p:nvSpPr>
        <p:spPr>
          <a:xfrm>
            <a:off x="6172199" y="1379349"/>
            <a:ext cx="5761299" cy="524137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Rockwell"/>
                <a:ea typeface="Rockwell"/>
                <a:cs typeface="Rockwell"/>
                <a:sym typeface="Rockwell"/>
              </a:rPr>
              <a:t>Criticisms of the Marxist theory:</a:t>
            </a:r>
            <a:endParaRPr/>
          </a:p>
          <a:p>
            <a:pPr marL="0" lvl="0" indent="0" algn="l" rtl="0">
              <a:lnSpc>
                <a:spcPct val="90000"/>
              </a:lnSpc>
              <a:spcBef>
                <a:spcPts val="1000"/>
              </a:spcBef>
              <a:spcAft>
                <a:spcPts val="0"/>
              </a:spcAft>
              <a:buClr>
                <a:schemeClr val="dk1"/>
              </a:buClr>
              <a:buSzPts val="2800"/>
              <a:buNone/>
            </a:pPr>
            <a:endParaRPr>
              <a:latin typeface="Rockwell"/>
              <a:ea typeface="Rockwell"/>
              <a:cs typeface="Rockwell"/>
              <a:sym typeface="Rockwell"/>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latin typeface="Rockwell"/>
                <a:ea typeface="Rockwell"/>
                <a:cs typeface="Rockwell"/>
                <a:sym typeface="Rockwell"/>
              </a:rPr>
              <a:t>They ignore families who are satisfied and happy with family life</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latin typeface="Rockwell"/>
                <a:ea typeface="Rockwell"/>
                <a:cs typeface="Rockwell"/>
                <a:sym typeface="Rockwell"/>
              </a:rPr>
              <a:t>The approach is a bit old fashioned</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latin typeface="Rockwell"/>
                <a:ea typeface="Rockwell"/>
                <a:cs typeface="Rockwell"/>
                <a:sym typeface="Rockwell"/>
              </a:rPr>
              <a:t>They ignore family diversity</a:t>
            </a:r>
            <a:endParaRPr/>
          </a:p>
          <a:p>
            <a:pPr marL="0" lvl="0" indent="0" algn="l" rtl="0">
              <a:lnSpc>
                <a:spcPct val="90000"/>
              </a:lnSpc>
              <a:spcBef>
                <a:spcPts val="1000"/>
              </a:spcBef>
              <a:spcAft>
                <a:spcPts val="0"/>
              </a:spcAft>
              <a:buClr>
                <a:schemeClr val="dk1"/>
              </a:buClr>
              <a:buSzPts val="2800"/>
              <a:buNone/>
            </a:pPr>
            <a:endParaRPr>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1000246" y="98907"/>
            <a:ext cx="10515600" cy="44510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Rockwell"/>
              <a:buNone/>
            </a:pPr>
            <a:r>
              <a:rPr lang="en-GB" sz="3959">
                <a:latin typeface="Rockwell"/>
                <a:ea typeface="Rockwell"/>
                <a:cs typeface="Rockwell"/>
                <a:sym typeface="Rockwell"/>
              </a:rPr>
              <a:t>Feminism: Functions of the family</a:t>
            </a:r>
            <a:endParaRPr/>
          </a:p>
        </p:txBody>
      </p:sp>
      <p:sp>
        <p:nvSpPr>
          <p:cNvPr id="150" name="Google Shape;150;p7"/>
          <p:cNvSpPr txBox="1">
            <a:spLocks noGrp="1"/>
          </p:cNvSpPr>
          <p:nvPr>
            <p:ph type="body" idx="1"/>
          </p:nvPr>
        </p:nvSpPr>
        <p:spPr>
          <a:xfrm>
            <a:off x="162046" y="544010"/>
            <a:ext cx="3900668" cy="49108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Rockwell"/>
                <a:ea typeface="Rockwell"/>
                <a:cs typeface="Rockwell"/>
                <a:sym typeface="Rockwell"/>
              </a:rPr>
              <a:t>Marxist feminists</a:t>
            </a:r>
            <a:endParaRPr/>
          </a:p>
          <a:p>
            <a:pPr marL="228600" lvl="0" indent="-228600" algn="l" rtl="0">
              <a:lnSpc>
                <a:spcPct val="90000"/>
              </a:lnSpc>
              <a:spcBef>
                <a:spcPts val="1000"/>
              </a:spcBef>
              <a:spcAft>
                <a:spcPts val="0"/>
              </a:spcAft>
              <a:buClr>
                <a:schemeClr val="dk1"/>
              </a:buClr>
              <a:buSzPts val="2800"/>
              <a:buChar char="•"/>
            </a:pPr>
            <a:r>
              <a:rPr lang="en-GB">
                <a:latin typeface="Rockwell"/>
                <a:ea typeface="Rockwell"/>
                <a:cs typeface="Rockwell"/>
                <a:sym typeface="Rockwell"/>
              </a:rPr>
              <a:t>Marxist feminists believe that the nuclear family benefits capitalism, and therefore the rich </a:t>
            </a:r>
            <a:endParaRPr/>
          </a:p>
          <a:p>
            <a:pPr marL="228600" lvl="0" indent="-228600" algn="l" rtl="0">
              <a:lnSpc>
                <a:spcPct val="90000"/>
              </a:lnSpc>
              <a:spcBef>
                <a:spcPts val="1000"/>
              </a:spcBef>
              <a:spcAft>
                <a:spcPts val="0"/>
              </a:spcAft>
              <a:buClr>
                <a:schemeClr val="dk1"/>
              </a:buClr>
              <a:buSzPts val="2800"/>
              <a:buChar char="•"/>
            </a:pPr>
            <a:r>
              <a:rPr lang="en-GB"/>
              <a:t>Men benefit more from family life than women</a:t>
            </a:r>
            <a:endParaRPr/>
          </a:p>
          <a:p>
            <a:pPr marL="228600" lvl="0" indent="-50800" algn="l" rtl="0">
              <a:lnSpc>
                <a:spcPct val="90000"/>
              </a:lnSpc>
              <a:spcBef>
                <a:spcPts val="1000"/>
              </a:spcBef>
              <a:spcAft>
                <a:spcPts val="0"/>
              </a:spcAft>
              <a:buClr>
                <a:schemeClr val="dk1"/>
              </a:buClr>
              <a:buSzPts val="2800"/>
              <a:buNone/>
            </a:pPr>
            <a:endParaRPr>
              <a:latin typeface="Rockwell"/>
              <a:ea typeface="Rockwell"/>
              <a:cs typeface="Rockwell"/>
              <a:sym typeface="Rockwell"/>
            </a:endParaRPr>
          </a:p>
          <a:p>
            <a:pPr marL="228600" lvl="0" indent="-50800" algn="l" rtl="0">
              <a:lnSpc>
                <a:spcPct val="90000"/>
              </a:lnSpc>
              <a:spcBef>
                <a:spcPts val="1000"/>
              </a:spcBef>
              <a:spcAft>
                <a:spcPts val="0"/>
              </a:spcAft>
              <a:buClr>
                <a:schemeClr val="dk1"/>
              </a:buClr>
              <a:buSzPts val="2800"/>
              <a:buNone/>
            </a:pPr>
            <a:endParaRPr>
              <a:latin typeface="Rockwell"/>
              <a:ea typeface="Rockwell"/>
              <a:cs typeface="Rockwell"/>
              <a:sym typeface="Rockwell"/>
            </a:endParaRPr>
          </a:p>
        </p:txBody>
      </p:sp>
      <p:sp>
        <p:nvSpPr>
          <p:cNvPr id="151" name="Google Shape;151;p7"/>
          <p:cNvSpPr txBox="1"/>
          <p:nvPr/>
        </p:nvSpPr>
        <p:spPr>
          <a:xfrm>
            <a:off x="4226689" y="544011"/>
            <a:ext cx="3900668" cy="491084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chemeClr val="dk1"/>
              </a:buClr>
              <a:buSzPts val="2590"/>
              <a:buFont typeface="Arial"/>
              <a:buNone/>
            </a:pPr>
            <a:r>
              <a:rPr lang="en-GB" sz="2590">
                <a:solidFill>
                  <a:schemeClr val="dk1"/>
                </a:solidFill>
                <a:latin typeface="Rockwell"/>
                <a:ea typeface="Rockwell"/>
                <a:cs typeface="Rockwell"/>
                <a:sym typeface="Rockwell"/>
              </a:rPr>
              <a:t>Radical feminists</a:t>
            </a:r>
            <a:endParaRPr/>
          </a:p>
          <a:p>
            <a:pPr marL="228600" marR="0" lvl="0" indent="-228600" algn="l" rtl="0">
              <a:lnSpc>
                <a:spcPct val="70000"/>
              </a:lnSpc>
              <a:spcBef>
                <a:spcPts val="1000"/>
              </a:spcBef>
              <a:spcAft>
                <a:spcPts val="0"/>
              </a:spcAft>
              <a:buClr>
                <a:schemeClr val="dk1"/>
              </a:buClr>
              <a:buSzPts val="2590"/>
              <a:buFont typeface="Arial"/>
              <a:buChar char="•"/>
            </a:pPr>
            <a:r>
              <a:rPr lang="en-GB" sz="2590">
                <a:solidFill>
                  <a:schemeClr val="dk1"/>
                </a:solidFill>
                <a:latin typeface="Rockwell"/>
                <a:ea typeface="Rockwell"/>
                <a:cs typeface="Rockwell"/>
                <a:sym typeface="Rockwell"/>
              </a:rPr>
              <a:t>Radical feminists believe the nuclear family mainly functions to benefit men because gender role socialisation results in boys and girls behaving in stereotypical ways </a:t>
            </a:r>
            <a:endParaRPr/>
          </a:p>
          <a:p>
            <a:pPr marL="228600" marR="0" lvl="0" indent="-228600" algn="l" rtl="0">
              <a:lnSpc>
                <a:spcPct val="70000"/>
              </a:lnSpc>
              <a:spcBef>
                <a:spcPts val="1000"/>
              </a:spcBef>
              <a:spcAft>
                <a:spcPts val="0"/>
              </a:spcAft>
              <a:buClr>
                <a:schemeClr val="dk1"/>
              </a:buClr>
              <a:buSzPts val="2590"/>
              <a:buFont typeface="Arial"/>
              <a:buChar char="•"/>
            </a:pPr>
            <a:r>
              <a:rPr lang="en-GB" sz="2590">
                <a:solidFill>
                  <a:schemeClr val="dk1"/>
                </a:solidFill>
                <a:latin typeface="Rockwell"/>
                <a:ea typeface="Rockwell"/>
                <a:cs typeface="Rockwell"/>
                <a:sym typeface="Rockwell"/>
              </a:rPr>
              <a:t>For example, the division of labour (men and women having different roles in the household)</a:t>
            </a:r>
            <a:endParaRPr/>
          </a:p>
          <a:p>
            <a:pPr marL="228600" marR="0" lvl="0" indent="-64135" algn="l" rtl="0">
              <a:lnSpc>
                <a:spcPct val="70000"/>
              </a:lnSpc>
              <a:spcBef>
                <a:spcPts val="1000"/>
              </a:spcBef>
              <a:spcAft>
                <a:spcPts val="0"/>
              </a:spcAft>
              <a:buClr>
                <a:schemeClr val="dk1"/>
              </a:buClr>
              <a:buSzPts val="2590"/>
              <a:buFont typeface="Arial"/>
              <a:buNone/>
            </a:pPr>
            <a:endParaRPr sz="2590">
              <a:solidFill>
                <a:schemeClr val="dk1"/>
              </a:solidFill>
              <a:latin typeface="Rockwell"/>
              <a:ea typeface="Rockwell"/>
              <a:cs typeface="Rockwell"/>
              <a:sym typeface="Rockwell"/>
            </a:endParaRPr>
          </a:p>
          <a:p>
            <a:pPr marL="228600" marR="0" lvl="0" indent="-64135" algn="l" rtl="0">
              <a:lnSpc>
                <a:spcPct val="70000"/>
              </a:lnSpc>
              <a:spcBef>
                <a:spcPts val="1000"/>
              </a:spcBef>
              <a:spcAft>
                <a:spcPts val="0"/>
              </a:spcAft>
              <a:buClr>
                <a:schemeClr val="dk1"/>
              </a:buClr>
              <a:buSzPts val="2590"/>
              <a:buFont typeface="Arial"/>
              <a:buNone/>
            </a:pPr>
            <a:endParaRPr sz="2590">
              <a:solidFill>
                <a:schemeClr val="dk1"/>
              </a:solidFill>
              <a:latin typeface="Rockwell"/>
              <a:ea typeface="Rockwell"/>
              <a:cs typeface="Rockwell"/>
              <a:sym typeface="Rockwell"/>
            </a:endParaRPr>
          </a:p>
        </p:txBody>
      </p:sp>
      <p:sp>
        <p:nvSpPr>
          <p:cNvPr id="152" name="Google Shape;152;p7"/>
          <p:cNvSpPr txBox="1"/>
          <p:nvPr/>
        </p:nvSpPr>
        <p:spPr>
          <a:xfrm>
            <a:off x="8291332" y="544011"/>
            <a:ext cx="3900668" cy="491084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a:solidFill>
                  <a:schemeClr val="dk1"/>
                </a:solidFill>
                <a:latin typeface="Rockwell"/>
                <a:ea typeface="Rockwell"/>
                <a:cs typeface="Rockwell"/>
                <a:sym typeface="Rockwell"/>
              </a:rPr>
              <a:t>Liberal feminists</a:t>
            </a:r>
            <a:endParaRPr/>
          </a:p>
          <a:p>
            <a:pPr marL="171450" marR="0" lvl="0" indent="-177800" algn="l" rtl="0">
              <a:lnSpc>
                <a:spcPct val="90000"/>
              </a:lnSpc>
              <a:spcBef>
                <a:spcPts val="1000"/>
              </a:spcBef>
              <a:spcAft>
                <a:spcPts val="0"/>
              </a:spcAft>
              <a:buClr>
                <a:schemeClr val="dk1"/>
              </a:buClr>
              <a:buSzPts val="2800"/>
              <a:buFont typeface="Arial"/>
              <a:buChar char="•"/>
            </a:pPr>
            <a:r>
              <a:rPr lang="en-GB" sz="2800">
                <a:solidFill>
                  <a:schemeClr val="dk1"/>
                </a:solidFill>
                <a:latin typeface="Rockwell"/>
                <a:ea typeface="Rockwell"/>
                <a:cs typeface="Rockwell"/>
                <a:sym typeface="Rockwell"/>
              </a:rPr>
              <a:t>Liberal feminists look at the increasing equality between men and women. </a:t>
            </a:r>
            <a:endParaRPr/>
          </a:p>
          <a:p>
            <a:pPr marL="171450" marR="0" lvl="0" indent="-177800" algn="l" rtl="0">
              <a:lnSpc>
                <a:spcPct val="90000"/>
              </a:lnSpc>
              <a:spcBef>
                <a:spcPts val="1000"/>
              </a:spcBef>
              <a:spcAft>
                <a:spcPts val="0"/>
              </a:spcAft>
              <a:buClr>
                <a:schemeClr val="dk1"/>
              </a:buClr>
              <a:buSzPts val="2800"/>
              <a:buFont typeface="Arial"/>
              <a:buChar char="•"/>
            </a:pPr>
            <a:r>
              <a:rPr lang="en-GB" sz="2800">
                <a:solidFill>
                  <a:schemeClr val="dk1"/>
                </a:solidFill>
                <a:latin typeface="Rockwell"/>
                <a:ea typeface="Rockwell"/>
                <a:cs typeface="Rockwell"/>
                <a:sym typeface="Rockwell"/>
              </a:rPr>
              <a:t>They campaign for changes in the law to ensure equality is recognised. </a:t>
            </a:r>
            <a:endParaRPr/>
          </a:p>
        </p:txBody>
      </p:sp>
      <p:sp>
        <p:nvSpPr>
          <p:cNvPr id="153" name="Google Shape;153;p7"/>
          <p:cNvSpPr/>
          <p:nvPr/>
        </p:nvSpPr>
        <p:spPr>
          <a:xfrm>
            <a:off x="0" y="5509549"/>
            <a:ext cx="12192000" cy="134845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Rockwell"/>
              <a:ea typeface="Rockwell"/>
              <a:cs typeface="Rockwell"/>
              <a:sym typeface="Rockwell"/>
            </a:endParaRPr>
          </a:p>
          <a:p>
            <a:pPr marL="0" marR="0" lvl="0" indent="0" algn="ctr" rtl="0">
              <a:spcBef>
                <a:spcPts val="0"/>
              </a:spcBef>
              <a:spcAft>
                <a:spcPts val="0"/>
              </a:spcAft>
              <a:buNone/>
            </a:pPr>
            <a:endParaRPr sz="1800">
              <a:solidFill>
                <a:srgbClr val="FF0000"/>
              </a:solidFill>
              <a:latin typeface="Rockwell"/>
              <a:ea typeface="Rockwell"/>
              <a:cs typeface="Rockwell"/>
              <a:sym typeface="Rockwell"/>
            </a:endParaRPr>
          </a:p>
          <a:p>
            <a:pPr marL="0" marR="0" lvl="0" indent="0" algn="ctr" rtl="0">
              <a:spcBef>
                <a:spcPts val="0"/>
              </a:spcBef>
              <a:spcAft>
                <a:spcPts val="0"/>
              </a:spcAft>
              <a:buNone/>
            </a:pPr>
            <a:r>
              <a:rPr lang="en-GB" sz="1800">
                <a:solidFill>
                  <a:srgbClr val="FF0000"/>
                </a:solidFill>
                <a:latin typeface="Rockwell"/>
                <a:ea typeface="Rockwell"/>
                <a:cs typeface="Rockwell"/>
                <a:sym typeface="Rockwell"/>
              </a:rPr>
              <a:t>Criticisms of feminist theories:</a:t>
            </a:r>
            <a:endParaRPr/>
          </a:p>
          <a:p>
            <a:pPr marL="0" marR="0" lvl="0" indent="0" algn="ctr" rtl="0">
              <a:spcBef>
                <a:spcPts val="0"/>
              </a:spcBef>
              <a:spcAft>
                <a:spcPts val="0"/>
              </a:spcAft>
              <a:buNone/>
            </a:pPr>
            <a:endParaRPr sz="1800">
              <a:solidFill>
                <a:srgbClr val="FF0000"/>
              </a:solidFill>
              <a:latin typeface="Rockwell"/>
              <a:ea typeface="Rockwell"/>
              <a:cs typeface="Rockwell"/>
              <a:sym typeface="Rockwell"/>
            </a:endParaRPr>
          </a:p>
          <a:p>
            <a:pPr marL="285750" marR="0" lvl="0" indent="-285750" algn="l" rtl="0">
              <a:spcBef>
                <a:spcPts val="0"/>
              </a:spcBef>
              <a:spcAft>
                <a:spcPts val="0"/>
              </a:spcAft>
              <a:buClr>
                <a:srgbClr val="FF0000"/>
              </a:buClr>
              <a:buSzPts val="1800"/>
              <a:buFont typeface="Arial"/>
              <a:buChar char="•"/>
            </a:pPr>
            <a:r>
              <a:rPr lang="en-GB" sz="1800">
                <a:solidFill>
                  <a:srgbClr val="FF0000"/>
                </a:solidFill>
                <a:latin typeface="Rockwell"/>
                <a:ea typeface="Rockwell"/>
                <a:cs typeface="Rockwell"/>
                <a:sym typeface="Rockwell"/>
              </a:rPr>
              <a:t>They do not take into consideration families where there are shared conjugal roles</a:t>
            </a:r>
            <a:endParaRPr/>
          </a:p>
          <a:p>
            <a:pPr marL="285750" marR="0" lvl="0" indent="-285750" algn="l" rtl="0">
              <a:spcBef>
                <a:spcPts val="0"/>
              </a:spcBef>
              <a:spcAft>
                <a:spcPts val="0"/>
              </a:spcAft>
              <a:buClr>
                <a:srgbClr val="FF0000"/>
              </a:buClr>
              <a:buSzPts val="1800"/>
              <a:buFont typeface="Arial"/>
              <a:buChar char="•"/>
            </a:pPr>
            <a:r>
              <a:rPr lang="en-GB" sz="1800">
                <a:solidFill>
                  <a:srgbClr val="FF0000"/>
                </a:solidFill>
                <a:latin typeface="Rockwell"/>
                <a:ea typeface="Rockwell"/>
                <a:cs typeface="Rockwell"/>
                <a:sym typeface="Rockwell"/>
              </a:rPr>
              <a:t>Marxists believe that issues in the family are based on capitalism rather than patriarchy</a:t>
            </a:r>
            <a:endParaRPr sz="1800">
              <a:solidFill>
                <a:srgbClr val="FF0000"/>
              </a:solidFill>
              <a:latin typeface="Rockwell"/>
              <a:ea typeface="Rockwell"/>
              <a:cs typeface="Rockwell"/>
              <a:sym typeface="Rockwell"/>
            </a:endParaRPr>
          </a:p>
          <a:p>
            <a:pPr marL="0" marR="0" lvl="0" indent="0" algn="ctr" rtl="0">
              <a:spcBef>
                <a:spcPts val="0"/>
              </a:spcBef>
              <a:spcAft>
                <a:spcPts val="0"/>
              </a:spcAft>
              <a:buNone/>
            </a:pPr>
            <a:endParaRPr sz="1800">
              <a:solidFill>
                <a:srgbClr val="FF0000"/>
              </a:solidFill>
              <a:latin typeface="Rockwell"/>
              <a:ea typeface="Rockwell"/>
              <a:cs typeface="Rockwell"/>
              <a:sym typeface="Rockwell"/>
            </a:endParaRPr>
          </a:p>
          <a:p>
            <a:pPr marL="0" marR="0" lvl="0" indent="0" algn="ctr" rtl="0">
              <a:spcBef>
                <a:spcPts val="0"/>
              </a:spcBef>
              <a:spcAft>
                <a:spcPts val="0"/>
              </a:spcAft>
              <a:buNone/>
            </a:pPr>
            <a:endParaRPr sz="1800">
              <a:solidFill>
                <a:srgbClr val="FF0000"/>
              </a:solidFill>
              <a:latin typeface="Rockwell"/>
              <a:ea typeface="Rockwell"/>
              <a:cs typeface="Rockwell"/>
              <a:sym typeface="Rockwell"/>
            </a:endParaRPr>
          </a:p>
          <a:p>
            <a:pPr marL="0" marR="0" lvl="0" indent="0" algn="l" rtl="0">
              <a:spcBef>
                <a:spcPts val="0"/>
              </a:spcBef>
              <a:spcAft>
                <a:spcPts val="0"/>
              </a:spcAft>
              <a:buNone/>
            </a:pPr>
            <a:endParaRPr sz="1800">
              <a:solidFill>
                <a:srgbClr val="FF0000"/>
              </a:solidFill>
              <a:latin typeface="Rockwell"/>
              <a:ea typeface="Rockwell"/>
              <a:cs typeface="Rockwell"/>
              <a:sym typeface="Rockwell"/>
            </a:endParaRPr>
          </a:p>
        </p:txBody>
      </p:sp>
      <p:sp>
        <p:nvSpPr>
          <p:cNvPr id="154" name="Google Shape;154;p7"/>
          <p:cNvSpPr/>
          <p:nvPr/>
        </p:nvSpPr>
        <p:spPr>
          <a:xfrm>
            <a:off x="3048000" y="1859340"/>
            <a:ext cx="6096000" cy="646331"/>
          </a:xfrm>
          <a:prstGeom prst="rect">
            <a:avLst/>
          </a:prstGeom>
          <a:noFill/>
          <a:ln>
            <a:noFill/>
          </a:ln>
        </p:spPr>
        <p:txBody>
          <a:bodyPr spcFirstLastPara="1" wrap="square" lIns="91425" tIns="45700" rIns="91425" bIns="45700" anchor="t" anchorCtr="0">
            <a:spAutoFit/>
          </a:bodyPr>
          <a:lstStyle/>
          <a:p>
            <a:pPr marL="171450" marR="0" lvl="0" indent="-571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a:p>
            <a:pPr marL="171450" marR="0" lvl="0" indent="-57150" algn="l" rtl="0">
              <a:spcBef>
                <a:spcPts val="0"/>
              </a:spcBef>
              <a:spcAft>
                <a:spcPts val="0"/>
              </a:spcAft>
              <a:buClr>
                <a:schemeClr val="dk1"/>
              </a:buClr>
              <a:buSzPts val="1800"/>
              <a:buFont typeface="Arial"/>
              <a:buNone/>
            </a:pPr>
            <a:endParaRPr sz="1800">
              <a:solidFill>
                <a:schemeClr val="dk1"/>
              </a:solidFill>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ockwell"/>
              <a:buNone/>
            </a:pPr>
            <a:r>
              <a:rPr lang="en-GB">
                <a:latin typeface="Rockwell"/>
                <a:ea typeface="Rockwell"/>
                <a:cs typeface="Rockwell"/>
                <a:sym typeface="Rockwell"/>
              </a:rPr>
              <a:t>Family Forms</a:t>
            </a:r>
            <a:endParaRPr/>
          </a:p>
        </p:txBody>
      </p:sp>
      <p:sp>
        <p:nvSpPr>
          <p:cNvPr id="160" name="Google Shape;160;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descr="https://bertonesousa.files.wordpress.com/2012/11/marx-weber-e-durkheim2.png"/>
          <p:cNvPicPr preferRelativeResize="0"/>
          <p:nvPr/>
        </p:nvPicPr>
        <p:blipFill rotWithShape="1">
          <a:blip r:embed="rId3">
            <a:alphaModFix/>
          </a:blip>
          <a:srcRect r="72504" b="17909"/>
          <a:stretch/>
        </p:blipFill>
        <p:spPr>
          <a:xfrm>
            <a:off x="507707" y="4393975"/>
            <a:ext cx="1381458" cy="2451450"/>
          </a:xfrm>
          <a:prstGeom prst="rect">
            <a:avLst/>
          </a:prstGeom>
          <a:noFill/>
          <a:ln>
            <a:noFill/>
          </a:ln>
        </p:spPr>
      </p:pic>
      <p:pic>
        <p:nvPicPr>
          <p:cNvPr id="166" name="Google Shape;166;p9" descr="https://bertonesousa.files.wordpress.com/2012/11/marx-weber-e-durkheim2.png"/>
          <p:cNvPicPr preferRelativeResize="0"/>
          <p:nvPr/>
        </p:nvPicPr>
        <p:blipFill rotWithShape="1">
          <a:blip r:embed="rId3">
            <a:alphaModFix/>
          </a:blip>
          <a:srcRect l="28070" r="39268" b="17909"/>
          <a:stretch/>
        </p:blipFill>
        <p:spPr>
          <a:xfrm>
            <a:off x="3877088" y="4338833"/>
            <a:ext cx="1337244" cy="2451450"/>
          </a:xfrm>
          <a:prstGeom prst="rect">
            <a:avLst/>
          </a:prstGeom>
          <a:noFill/>
          <a:ln>
            <a:noFill/>
          </a:ln>
        </p:spPr>
      </p:pic>
      <p:pic>
        <p:nvPicPr>
          <p:cNvPr id="167" name="Google Shape;167;p9"/>
          <p:cNvPicPr preferRelativeResize="0"/>
          <p:nvPr/>
        </p:nvPicPr>
        <p:blipFill rotWithShape="1">
          <a:blip r:embed="rId4">
            <a:alphaModFix/>
          </a:blip>
          <a:srcRect/>
          <a:stretch/>
        </p:blipFill>
        <p:spPr>
          <a:xfrm>
            <a:off x="7616754" y="4665210"/>
            <a:ext cx="1765574" cy="2285388"/>
          </a:xfrm>
          <a:prstGeom prst="rect">
            <a:avLst/>
          </a:prstGeom>
          <a:noFill/>
          <a:ln>
            <a:noFill/>
          </a:ln>
        </p:spPr>
      </p:pic>
      <p:pic>
        <p:nvPicPr>
          <p:cNvPr id="168" name="Google Shape;168;p9" descr="http://i3.cpcache.com/product/842196512/margaret_thatcher_bitches_posters.jpg?height=350&amp;width=350"/>
          <p:cNvPicPr preferRelativeResize="0"/>
          <p:nvPr/>
        </p:nvPicPr>
        <p:blipFill rotWithShape="1">
          <a:blip r:embed="rId5">
            <a:alphaModFix/>
          </a:blip>
          <a:srcRect l="22931" t="9540" r="23067" b="27820"/>
          <a:stretch/>
        </p:blipFill>
        <p:spPr>
          <a:xfrm>
            <a:off x="10696945" y="4775200"/>
            <a:ext cx="1362790" cy="2049589"/>
          </a:xfrm>
          <a:prstGeom prst="rect">
            <a:avLst/>
          </a:prstGeom>
          <a:noFill/>
          <a:ln>
            <a:noFill/>
          </a:ln>
        </p:spPr>
      </p:pic>
      <p:sp>
        <p:nvSpPr>
          <p:cNvPr id="169" name="Google Shape;169;p9"/>
          <p:cNvSpPr/>
          <p:nvPr/>
        </p:nvSpPr>
        <p:spPr>
          <a:xfrm>
            <a:off x="3549603" y="5859899"/>
            <a:ext cx="1172116"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Rockwell"/>
                <a:ea typeface="Rockwell"/>
                <a:cs typeface="Rockwell"/>
                <a:sym typeface="Rockwell"/>
              </a:rPr>
              <a:t>Marxist</a:t>
            </a:r>
            <a:endParaRPr sz="2000">
              <a:solidFill>
                <a:schemeClr val="lt1"/>
              </a:solidFill>
              <a:latin typeface="Rockwell"/>
              <a:ea typeface="Rockwell"/>
              <a:cs typeface="Rockwell"/>
              <a:sym typeface="Rockwell"/>
            </a:endParaRPr>
          </a:p>
        </p:txBody>
      </p:sp>
      <p:sp>
        <p:nvSpPr>
          <p:cNvPr id="170" name="Google Shape;170;p9"/>
          <p:cNvSpPr/>
          <p:nvPr/>
        </p:nvSpPr>
        <p:spPr>
          <a:xfrm>
            <a:off x="338419" y="6280196"/>
            <a:ext cx="1853392"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Rockwell"/>
                <a:ea typeface="Rockwell"/>
                <a:cs typeface="Rockwell"/>
                <a:sym typeface="Rockwell"/>
              </a:rPr>
              <a:t>Functionalist</a:t>
            </a:r>
            <a:endParaRPr sz="2000">
              <a:solidFill>
                <a:schemeClr val="lt1"/>
              </a:solidFill>
              <a:latin typeface="Rockwell"/>
              <a:ea typeface="Rockwell"/>
              <a:cs typeface="Rockwell"/>
              <a:sym typeface="Rockwell"/>
            </a:endParaRPr>
          </a:p>
        </p:txBody>
      </p:sp>
      <p:sp>
        <p:nvSpPr>
          <p:cNvPr id="171" name="Google Shape;171;p9"/>
          <p:cNvSpPr/>
          <p:nvPr/>
        </p:nvSpPr>
        <p:spPr>
          <a:xfrm>
            <a:off x="8318222" y="5961225"/>
            <a:ext cx="1418978"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Rockwell"/>
                <a:ea typeface="Rockwell"/>
                <a:cs typeface="Rockwell"/>
                <a:sym typeface="Rockwell"/>
              </a:rPr>
              <a:t>Feminists</a:t>
            </a:r>
            <a:endParaRPr sz="2000">
              <a:solidFill>
                <a:schemeClr val="lt1"/>
              </a:solidFill>
              <a:latin typeface="Rockwell"/>
              <a:ea typeface="Rockwell"/>
              <a:cs typeface="Rockwell"/>
              <a:sym typeface="Rockwell"/>
            </a:endParaRPr>
          </a:p>
        </p:txBody>
      </p:sp>
      <p:sp>
        <p:nvSpPr>
          <p:cNvPr id="172" name="Google Shape;172;p9"/>
          <p:cNvSpPr/>
          <p:nvPr/>
        </p:nvSpPr>
        <p:spPr>
          <a:xfrm>
            <a:off x="10585046" y="6286070"/>
            <a:ext cx="1492012" cy="40011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Rockwell"/>
                <a:ea typeface="Rockwell"/>
                <a:cs typeface="Rockwell"/>
                <a:sym typeface="Rockwell"/>
              </a:rPr>
              <a:t>New Right</a:t>
            </a:r>
            <a:endParaRPr sz="2000">
              <a:solidFill>
                <a:schemeClr val="lt1"/>
              </a:solidFill>
              <a:latin typeface="Rockwell"/>
              <a:ea typeface="Rockwell"/>
              <a:cs typeface="Rockwell"/>
              <a:sym typeface="Rockwell"/>
            </a:endParaRPr>
          </a:p>
        </p:txBody>
      </p:sp>
      <p:sp>
        <p:nvSpPr>
          <p:cNvPr id="173" name="Google Shape;173;p9"/>
          <p:cNvSpPr/>
          <p:nvPr/>
        </p:nvSpPr>
        <p:spPr>
          <a:xfrm>
            <a:off x="9276652" y="8118"/>
            <a:ext cx="2930683" cy="4767081"/>
          </a:xfrm>
          <a:prstGeom prst="wedgeRectCallout">
            <a:avLst>
              <a:gd name="adj1" fmla="val -807"/>
              <a:gd name="adj2" fmla="val 77451"/>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Rockwell"/>
                <a:ea typeface="Rockwell"/>
                <a:cs typeface="Rockwell"/>
                <a:sym typeface="Rockwell"/>
              </a:rPr>
              <a:t> </a:t>
            </a:r>
            <a:r>
              <a:rPr lang="en-GB" sz="2000" dirty="0">
                <a:solidFill>
                  <a:schemeClr val="dk1"/>
                </a:solidFill>
                <a:latin typeface="Rockwell"/>
                <a:ea typeface="Rockwell"/>
                <a:cs typeface="Rockwell"/>
                <a:sym typeface="Rockwell"/>
              </a:rPr>
              <a:t>They believe the </a:t>
            </a:r>
            <a:r>
              <a:rPr lang="en-GB" sz="2000" b="1" dirty="0">
                <a:solidFill>
                  <a:schemeClr val="dk1"/>
                </a:solidFill>
                <a:latin typeface="Rockwell"/>
                <a:ea typeface="Rockwell"/>
                <a:cs typeface="Rockwell"/>
                <a:sym typeface="Rockwell"/>
              </a:rPr>
              <a:t>nuclear family is the most ‘natural type’ of family</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Rockwell"/>
                <a:ea typeface="Rockwell"/>
                <a:cs typeface="Rockwell"/>
                <a:sym typeface="Rockwell"/>
              </a:rPr>
              <a:t>They believe that children brought up by both parents grow up to be stable adults </a:t>
            </a:r>
            <a:endParaRPr dirty="0"/>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Rockwell"/>
              <a:ea typeface="Rockwell"/>
              <a:cs typeface="Rockwell"/>
              <a:sym typeface="Rockwell"/>
            </a:endParaRPr>
          </a:p>
          <a:p>
            <a:pPr marL="285750" marR="0" lvl="0" indent="-285750" algn="l" rtl="0">
              <a:spcBef>
                <a:spcPts val="0"/>
              </a:spcBef>
              <a:spcAft>
                <a:spcPts val="0"/>
              </a:spcAft>
              <a:buClr>
                <a:schemeClr val="dk1"/>
              </a:buClr>
              <a:buSzPts val="2000"/>
              <a:buFont typeface="Arial"/>
              <a:buChar char="•"/>
            </a:pPr>
            <a:r>
              <a:rPr lang="en-GB" sz="2000" dirty="0">
                <a:solidFill>
                  <a:schemeClr val="dk1"/>
                </a:solidFill>
                <a:latin typeface="Rockwell"/>
                <a:ea typeface="Rockwell"/>
                <a:cs typeface="Rockwell"/>
                <a:sym typeface="Rockwell"/>
              </a:rPr>
              <a:t>They oppose single-sex families and value marriage</a:t>
            </a:r>
            <a:endParaRPr dirty="0"/>
          </a:p>
        </p:txBody>
      </p:sp>
      <p:sp>
        <p:nvSpPr>
          <p:cNvPr id="174" name="Google Shape;174;p9"/>
          <p:cNvSpPr/>
          <p:nvPr/>
        </p:nvSpPr>
        <p:spPr>
          <a:xfrm>
            <a:off x="3123458" y="-20637"/>
            <a:ext cx="2930683" cy="4558769"/>
          </a:xfrm>
          <a:prstGeom prst="wedgeRectCallout">
            <a:avLst>
              <a:gd name="adj1" fmla="val -7882"/>
              <a:gd name="adj2" fmla="val 65860"/>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Rockwell"/>
                <a:ea typeface="Rockwell"/>
                <a:cs typeface="Rockwell"/>
                <a:sym typeface="Rockwell"/>
              </a:rPr>
              <a:t>In the nuclear family:</a:t>
            </a:r>
            <a:endParaRPr/>
          </a:p>
          <a:p>
            <a:pPr marL="0" marR="0" lvl="0" indent="0" algn="ctr" rtl="0">
              <a:spcBef>
                <a:spcPts val="0"/>
              </a:spcBef>
              <a:spcAft>
                <a:spcPts val="0"/>
              </a:spcAft>
              <a:buNone/>
            </a:pPr>
            <a:endParaRPr sz="2000" b="1">
              <a:solidFill>
                <a:schemeClr val="dk1"/>
              </a:solidFill>
              <a:latin typeface="Rockwell"/>
              <a:ea typeface="Rockwell"/>
              <a:cs typeface="Rockwell"/>
              <a:sym typeface="Rockwell"/>
            </a:endParaRPr>
          </a:p>
          <a:p>
            <a:pPr marL="342900" marR="0" lvl="0" indent="-342900" algn="l" rtl="0">
              <a:spcBef>
                <a:spcPts val="0"/>
              </a:spcBef>
              <a:spcAft>
                <a:spcPts val="0"/>
              </a:spcAft>
              <a:buClr>
                <a:schemeClr val="dk1"/>
              </a:buClr>
              <a:buSzPts val="2000"/>
              <a:buFont typeface="Arial"/>
              <a:buChar char="•"/>
            </a:pPr>
            <a:r>
              <a:rPr lang="en-GB" sz="2000" b="1">
                <a:solidFill>
                  <a:schemeClr val="dk1"/>
                </a:solidFill>
                <a:latin typeface="Rockwell"/>
                <a:ea typeface="Rockwell"/>
                <a:cs typeface="Rockwell"/>
                <a:sym typeface="Rockwell"/>
              </a:rPr>
              <a:t>Evidence of unpaid labour and this supports capitalism as it socialises the next generation of passive workers </a:t>
            </a:r>
            <a:endParaRPr/>
          </a:p>
        </p:txBody>
      </p:sp>
      <p:sp>
        <p:nvSpPr>
          <p:cNvPr id="175" name="Google Shape;175;p9"/>
          <p:cNvSpPr/>
          <p:nvPr/>
        </p:nvSpPr>
        <p:spPr>
          <a:xfrm>
            <a:off x="6200055" y="0"/>
            <a:ext cx="2930683" cy="4665210"/>
          </a:xfrm>
          <a:prstGeom prst="wedgeRectCallout">
            <a:avLst>
              <a:gd name="adj1" fmla="val 20764"/>
              <a:gd name="adj2" fmla="val 68773"/>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ctr" rtl="0">
              <a:spcBef>
                <a:spcPts val="0"/>
              </a:spcBef>
              <a:spcAft>
                <a:spcPts val="0"/>
              </a:spcAft>
              <a:buClr>
                <a:schemeClr val="dk1"/>
              </a:buClr>
              <a:buSzPts val="2000"/>
              <a:buFont typeface="Arial"/>
              <a:buChar char="•"/>
            </a:pPr>
            <a:r>
              <a:rPr lang="en-GB" sz="2000" b="1" dirty="0">
                <a:solidFill>
                  <a:schemeClr val="dk1"/>
                </a:solidFill>
                <a:latin typeface="Rockwell"/>
                <a:ea typeface="Rockwell"/>
                <a:cs typeface="Rockwell"/>
                <a:sym typeface="Rockwell"/>
              </a:rPr>
              <a:t>They believe that the nuclear family is based on patriarchy, especially in the nuclear family where conjugal roles tend to be shared</a:t>
            </a:r>
            <a:endParaRPr dirty="0"/>
          </a:p>
        </p:txBody>
      </p:sp>
      <p:sp>
        <p:nvSpPr>
          <p:cNvPr id="176" name="Google Shape;176;p9"/>
          <p:cNvSpPr/>
          <p:nvPr/>
        </p:nvSpPr>
        <p:spPr>
          <a:xfrm>
            <a:off x="46861" y="-35613"/>
            <a:ext cx="2930683" cy="4573746"/>
          </a:xfrm>
          <a:prstGeom prst="wedgeRectCallout">
            <a:avLst>
              <a:gd name="adj1" fmla="val 6190"/>
              <a:gd name="adj2" fmla="val 71196"/>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dirty="0">
                <a:solidFill>
                  <a:schemeClr val="dk1"/>
                </a:solidFill>
                <a:latin typeface="Rockwell"/>
                <a:ea typeface="Rockwell"/>
                <a:cs typeface="Rockwell"/>
                <a:sym typeface="Rockwell"/>
              </a:rPr>
              <a:t>Nuclear family creates most balanced individuals, and they believe it is good that conjugal roles are shared as it allows the family to run smoothly</a:t>
            </a:r>
            <a:endParaRPr dirty="0"/>
          </a:p>
        </p:txBody>
      </p:sp>
      <p:sp>
        <p:nvSpPr>
          <p:cNvPr id="177" name="Google Shape;177;p9"/>
          <p:cNvSpPr txBox="1">
            <a:spLocks noGrp="1"/>
          </p:cNvSpPr>
          <p:nvPr>
            <p:ph type="title"/>
          </p:nvPr>
        </p:nvSpPr>
        <p:spPr>
          <a:xfrm>
            <a:off x="4081888" y="6287089"/>
            <a:ext cx="4236334" cy="537700"/>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Rockwell"/>
              <a:buNone/>
            </a:pPr>
            <a:r>
              <a:rPr lang="en-GB" sz="2800" b="1" u="sng">
                <a:latin typeface="Rockwell"/>
                <a:ea typeface="Rockwell"/>
                <a:cs typeface="Rockwell"/>
                <a:sym typeface="Rockwell"/>
              </a:rPr>
              <a:t>Family forms</a:t>
            </a:r>
            <a:endParaRPr/>
          </a:p>
        </p:txBody>
      </p:sp>
      <p:sp>
        <p:nvSpPr>
          <p:cNvPr id="178" name="Google Shape;178;p9"/>
          <p:cNvSpPr/>
          <p:nvPr/>
        </p:nvSpPr>
        <p:spPr>
          <a:xfrm>
            <a:off x="5210050" y="4775200"/>
            <a:ext cx="2406704" cy="1484810"/>
          </a:xfrm>
          <a:prstGeom prst="cloud">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Rockwell"/>
                <a:ea typeface="Rockwell"/>
                <a:cs typeface="Rockwell"/>
                <a:sym typeface="Rockwell"/>
              </a:rPr>
              <a:t>In another colour write some criticisms of each perspective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D7DD5127063A4EA4025D825D042085" ma:contentTypeVersion="17" ma:contentTypeDescription="Create a new document." ma:contentTypeScope="" ma:versionID="551514a9fd7b80e23b96c3fe148c13d3">
  <xsd:schema xmlns:xsd="http://www.w3.org/2001/XMLSchema" xmlns:xs="http://www.w3.org/2001/XMLSchema" xmlns:p="http://schemas.microsoft.com/office/2006/metadata/properties" xmlns:ns2="a9f5b13c-f1e8-4fb3-894d-383b6fee7b38" xmlns:ns3="9974d3e3-2d73-451e-850c-9bbf43ff38f1" targetNamespace="http://schemas.microsoft.com/office/2006/metadata/properties" ma:root="true" ma:fieldsID="470e39ede84320bb2f18c2d8bd7e3c15" ns2:_="" ns3:_="">
    <xsd:import namespace="a9f5b13c-f1e8-4fb3-894d-383b6fee7b38"/>
    <xsd:import namespace="9974d3e3-2d73-451e-850c-9bbf43ff38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5b13c-f1e8-4fb3-894d-383b6fee7b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f632fc-22da-433e-b582-4139bd569000}" ma:internalName="TaxCatchAll" ma:showField="CatchAllData" ma:web="a9f5b13c-f1e8-4fb3-894d-383b6fee7b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74d3e3-2d73-451e-850c-9bbf43ff38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00919d-4c7a-4494-8215-d0b3e90dbc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4d3e3-2d73-451e-850c-9bbf43ff38f1">
      <Terms xmlns="http://schemas.microsoft.com/office/infopath/2007/PartnerControls"/>
    </lcf76f155ced4ddcb4097134ff3c332f>
    <TaxCatchAll xmlns="a9f5b13c-f1e8-4fb3-894d-383b6fee7b38" xsi:nil="true"/>
  </documentManagement>
</p:properties>
</file>

<file path=customXml/itemProps1.xml><?xml version="1.0" encoding="utf-8"?>
<ds:datastoreItem xmlns:ds="http://schemas.openxmlformats.org/officeDocument/2006/customXml" ds:itemID="{51E22D18-9E8B-4456-926F-C4437FAD7E54}"/>
</file>

<file path=customXml/itemProps2.xml><?xml version="1.0" encoding="utf-8"?>
<ds:datastoreItem xmlns:ds="http://schemas.openxmlformats.org/officeDocument/2006/customXml" ds:itemID="{9BBBC569-59DF-492C-AC63-B940967DA144}"/>
</file>

<file path=customXml/itemProps3.xml><?xml version="1.0" encoding="utf-8"?>
<ds:datastoreItem xmlns:ds="http://schemas.openxmlformats.org/officeDocument/2006/customXml" ds:itemID="{2737A60F-9884-46A4-BD41-F791AFCC604F}"/>
</file>

<file path=docProps/app.xml><?xml version="1.0" encoding="utf-8"?>
<Properties xmlns="http://schemas.openxmlformats.org/officeDocument/2006/extended-properties" xmlns:vt="http://schemas.openxmlformats.org/officeDocument/2006/docPropsVTypes">
  <TotalTime>8968</TotalTime>
  <Words>4023</Words>
  <Application>Microsoft Macintosh PowerPoint</Application>
  <PresentationFormat>Widescreen</PresentationFormat>
  <Paragraphs>468</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Noto Sans Symbols</vt:lpstr>
      <vt:lpstr>Rockwell</vt:lpstr>
      <vt:lpstr>Office Theme</vt:lpstr>
      <vt:lpstr>PowerPoint Presentation</vt:lpstr>
      <vt:lpstr>PowerPoint Presentation</vt:lpstr>
      <vt:lpstr>Functions of the family</vt:lpstr>
      <vt:lpstr>PowerPoint Presentation</vt:lpstr>
      <vt:lpstr>Functionalist: Functions of the family</vt:lpstr>
      <vt:lpstr>Marxist: Functions of the family</vt:lpstr>
      <vt:lpstr>Feminism: Functions of the family</vt:lpstr>
      <vt:lpstr>Family Forms</vt:lpstr>
      <vt:lpstr>Family forms</vt:lpstr>
      <vt:lpstr>Different family forms</vt:lpstr>
      <vt:lpstr>Alternatives to the family</vt:lpstr>
      <vt:lpstr>Families across the world</vt:lpstr>
      <vt:lpstr>Family Diversity- Rapoports</vt:lpstr>
      <vt:lpstr>PowerPoint Presentation</vt:lpstr>
      <vt:lpstr>Is the nuclear family still important in modern Britain?</vt:lpstr>
      <vt:lpstr>Conjugal role relationships</vt:lpstr>
      <vt:lpstr>PowerPoint Presentation</vt:lpstr>
      <vt:lpstr>PowerPoint Presentation</vt:lpstr>
      <vt:lpstr>PowerPoint Presentation</vt:lpstr>
      <vt:lpstr>PowerPoint Presentation</vt:lpstr>
      <vt:lpstr>Key concepts in conjugal roles</vt:lpstr>
      <vt:lpstr>Conjugal roles: Studies on changing relationships within families</vt:lpstr>
      <vt:lpstr>Changing relationships within families</vt:lpstr>
      <vt:lpstr>PowerPoint Presentation</vt:lpstr>
      <vt:lpstr>Young and Willmott 1973</vt:lpstr>
      <vt:lpstr>Changes in family relationships over time</vt:lpstr>
      <vt:lpstr>Criticisms of the family</vt:lpstr>
      <vt:lpstr>Criticisms of the family</vt:lpstr>
      <vt:lpstr>Delphy and Leonard 1992  -</vt:lpstr>
      <vt:lpstr>Zaretsky 1976 </vt:lpstr>
      <vt:lpstr>Divorce</vt:lpstr>
      <vt:lpstr>PowerPoint Presentation</vt:lpstr>
      <vt:lpstr>Marriage and Divorce</vt:lpstr>
      <vt:lpstr>Factors effecting marriage</vt:lpstr>
      <vt:lpstr>Divorce</vt:lpstr>
      <vt:lpstr>Divorce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ctsannos</dc:creator>
  <cp:lastModifiedBy>Chris Tsannos</cp:lastModifiedBy>
  <cp:revision>4</cp:revision>
  <dcterms:created xsi:type="dcterms:W3CDTF">2019-05-15T09:35:16Z</dcterms:created>
  <dcterms:modified xsi:type="dcterms:W3CDTF">2020-05-31T11:46:47Z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0x010100C0D7DD5127063A4EA4025D825D042085</vt:lpwstr>
  </property>
</Properties>
</file>