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5"/>
  </p:notesMasterIdLst>
  <p:sldIdLst>
    <p:sldId id="357" r:id="rId4"/>
  </p:sldIdLst>
  <p:sldSz cx="9144000" cy="6858000" type="screen4x3"/>
  <p:notesSz cx="6794500" cy="9925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99"/>
    <a:srgbClr val="00B09B"/>
    <a:srgbClr val="2B323B"/>
    <a:srgbClr val="F0EEEF"/>
    <a:srgbClr val="0D95BC"/>
    <a:srgbClr val="DF361F"/>
    <a:srgbClr val="6C2B43"/>
    <a:srgbClr val="7B0051"/>
    <a:srgbClr val="063951"/>
    <a:srgbClr val="EB1E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62" d="100"/>
          <a:sy n="62" d="100"/>
        </p:scale>
        <p:origin x="1324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notesMaster" Target="notesMasters/notesMaster1.xml"/><Relationship Id="rId10" Type="http://schemas.openxmlformats.org/officeDocument/2006/relationships/customXml" Target="../customXml/item1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39838"/>
            <a:ext cx="4467225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431"/>
            <a:ext cx="5435600" cy="3907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7076"/>
            <a:ext cx="2944283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27076"/>
            <a:ext cx="2944283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635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  <p:sp>
        <p:nvSpPr>
          <p:cNvPr id="6" name="Title 5">
            <a:extLst>
              <a:ext uri="{FF2B5EF4-FFF2-40B4-BE49-F238E27FC236}">
                <a16:creationId xmlns:a16="http://schemas.microsoft.com/office/drawing/2014/main" id="{F03BF9FD-DA0F-4739-9B69-0A2D712E7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21" Type="http://schemas.openxmlformats.org/officeDocument/2006/relationships/image" Target="../media/image21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5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jpeg"/><Relationship Id="rId20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24" Type="http://schemas.openxmlformats.org/officeDocument/2006/relationships/image" Target="../media/image24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23" Type="http://schemas.openxmlformats.org/officeDocument/2006/relationships/image" Target="../media/image23.jpeg"/><Relationship Id="rId10" Type="http://schemas.openxmlformats.org/officeDocument/2006/relationships/image" Target="../media/image10.jpeg"/><Relationship Id="rId19" Type="http://schemas.openxmlformats.org/officeDocument/2006/relationships/image" Target="../media/image19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gif"/><Relationship Id="rId22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58" y="-23378"/>
            <a:ext cx="8515350" cy="489393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rgbClr val="CC3399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    </a:t>
            </a:r>
            <a:r>
              <a:rPr lang="en-US" sz="3200" dirty="0">
                <a:solidFill>
                  <a:srgbClr val="CC3399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Year 11 English – Learning Journey</a:t>
            </a:r>
            <a:endParaRPr lang="en-US" sz="2800" dirty="0">
              <a:solidFill>
                <a:srgbClr val="CC3399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C2EA65C-CA1F-40C5-83BE-64F3E9AB33AA}"/>
              </a:ext>
            </a:extLst>
          </p:cNvPr>
          <p:cNvGrpSpPr/>
          <p:nvPr/>
        </p:nvGrpSpPr>
        <p:grpSpPr>
          <a:xfrm>
            <a:off x="1353494" y="1844683"/>
            <a:ext cx="6956510" cy="3382986"/>
            <a:chOff x="2249359" y="2305589"/>
            <a:chExt cx="7728733" cy="2834645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425DB897-F32F-412D-A261-6EC186631061}"/>
                </a:ext>
              </a:extLst>
            </p:cNvPr>
            <p:cNvGrpSpPr/>
            <p:nvPr/>
          </p:nvGrpSpPr>
          <p:grpSpPr>
            <a:xfrm>
              <a:off x="2249359" y="2305589"/>
              <a:ext cx="7728733" cy="2834645"/>
              <a:chOff x="1475820" y="2305589"/>
              <a:chExt cx="7728733" cy="2834645"/>
            </a:xfrm>
          </p:grpSpPr>
          <p:sp>
            <p:nvSpPr>
              <p:cNvPr id="7" name="Arc 6">
                <a:extLst>
                  <a:ext uri="{FF2B5EF4-FFF2-40B4-BE49-F238E27FC236}">
                    <a16:creationId xmlns:a16="http://schemas.microsoft.com/office/drawing/2014/main" id="{BA91558A-868E-4BAB-A985-3853974396E1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38" name="Arc 37">
                <a:extLst>
                  <a:ext uri="{FF2B5EF4-FFF2-40B4-BE49-F238E27FC236}">
                    <a16:creationId xmlns:a16="http://schemas.microsoft.com/office/drawing/2014/main" id="{4E7EC504-D364-49F4-9BCD-39BD9340E988}"/>
                  </a:ext>
                </a:extLst>
              </p:cNvPr>
              <p:cNvSpPr/>
              <p:nvPr/>
            </p:nvSpPr>
            <p:spPr>
              <a:xfrm rot="10800000">
                <a:off x="3011873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ECB72E78-9188-4053-B2B2-F2FB7A71931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685084" y="3722912"/>
                <a:ext cx="3245350" cy="4"/>
              </a:xfrm>
              <a:prstGeom prst="line">
                <a:avLst/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94E57699-59F1-4F0D-827E-E23691CF6BD8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86400" cy="0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570A1428-84CC-41EE-A06C-C0EFD78BCB89}"/>
                  </a:ext>
                </a:extLst>
              </p:cNvPr>
              <p:cNvCxnSpPr/>
              <p:nvPr/>
            </p:nvCxnSpPr>
            <p:spPr>
              <a:xfrm>
                <a:off x="1475820" y="2305589"/>
                <a:ext cx="5486400" cy="4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9F295EA6-9373-4E6A-971B-1D1A52E16064}"/>
                </a:ext>
              </a:extLst>
            </p:cNvPr>
            <p:cNvGrpSpPr/>
            <p:nvPr/>
          </p:nvGrpSpPr>
          <p:grpSpPr>
            <a:xfrm>
              <a:off x="2249359" y="2305589"/>
              <a:ext cx="7646957" cy="2834645"/>
              <a:chOff x="1475820" y="2305589"/>
              <a:chExt cx="7646957" cy="2834645"/>
            </a:xfrm>
          </p:grpSpPr>
          <p:sp>
            <p:nvSpPr>
              <p:cNvPr id="28" name="Arc 27">
                <a:extLst>
                  <a:ext uri="{FF2B5EF4-FFF2-40B4-BE49-F238E27FC236}">
                    <a16:creationId xmlns:a16="http://schemas.microsoft.com/office/drawing/2014/main" id="{F2E49456-4956-4891-9EE2-EE4551A71AFA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29" name="Arc 28">
                <a:extLst>
                  <a:ext uri="{FF2B5EF4-FFF2-40B4-BE49-F238E27FC236}">
                    <a16:creationId xmlns:a16="http://schemas.microsoft.com/office/drawing/2014/main" id="{CCD3104B-4EC0-4732-976B-E61B97F1EEDD}"/>
                  </a:ext>
                </a:extLst>
              </p:cNvPr>
              <p:cNvSpPr/>
              <p:nvPr/>
            </p:nvSpPr>
            <p:spPr>
              <a:xfrm rot="10800000">
                <a:off x="2930098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C2655F35-FEEA-48D3-8653-958B1F07682E}"/>
                  </a:ext>
                </a:extLst>
              </p:cNvPr>
              <p:cNvCxnSpPr>
                <a:cxnSpLocks/>
                <a:endCxn id="28" idx="2"/>
              </p:cNvCxnSpPr>
              <p:nvPr/>
            </p:nvCxnSpPr>
            <p:spPr>
              <a:xfrm flipV="1">
                <a:off x="3685084" y="3722912"/>
                <a:ext cx="3211733" cy="7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D66702A1-B247-4A57-80A9-A8B943239AC6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0462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E513FD9F-1DD5-41DA-8405-8E73E998E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75820" y="2305589"/>
                <a:ext cx="530691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CA17634E-AAA3-4840-8487-07315886BF16}"/>
              </a:ext>
            </a:extLst>
          </p:cNvPr>
          <p:cNvSpPr/>
          <p:nvPr/>
        </p:nvSpPr>
        <p:spPr>
          <a:xfrm>
            <a:off x="4506287" y="1498583"/>
            <a:ext cx="808877" cy="724138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FF0000"/>
                </a:solidFill>
              </a:rPr>
              <a:t>Term</a:t>
            </a:r>
          </a:p>
          <a:p>
            <a:pPr algn="ctr"/>
            <a:r>
              <a:rPr lang="en-US" sz="16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ED586BA-7236-43AA-85C0-6522BD4A1424}"/>
              </a:ext>
            </a:extLst>
          </p:cNvPr>
          <p:cNvSpPr/>
          <p:nvPr/>
        </p:nvSpPr>
        <p:spPr>
          <a:xfrm>
            <a:off x="2703190" y="3206083"/>
            <a:ext cx="793524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C00000"/>
                </a:solidFill>
              </a:rPr>
              <a:t>Term 4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C944C50-800D-4ED3-A095-E15D9F1253BE}"/>
              </a:ext>
            </a:extLst>
          </p:cNvPr>
          <p:cNvSpPr/>
          <p:nvPr/>
        </p:nvSpPr>
        <p:spPr>
          <a:xfrm>
            <a:off x="5727800" y="3161557"/>
            <a:ext cx="807084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0070C0"/>
                </a:solidFill>
              </a:rPr>
              <a:t>Term 3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3C6E333-DC08-412B-85B1-0B37F47ED578}"/>
              </a:ext>
            </a:extLst>
          </p:cNvPr>
          <p:cNvSpPr/>
          <p:nvPr/>
        </p:nvSpPr>
        <p:spPr>
          <a:xfrm>
            <a:off x="2865093" y="4866246"/>
            <a:ext cx="866167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00B09B"/>
                </a:solidFill>
              </a:rPr>
              <a:t>Term 5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E512246-2643-4F76-B534-1711CA5DDB29}"/>
              </a:ext>
            </a:extLst>
          </p:cNvPr>
          <p:cNvSpPr/>
          <p:nvPr/>
        </p:nvSpPr>
        <p:spPr>
          <a:xfrm>
            <a:off x="6130392" y="4892414"/>
            <a:ext cx="819761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38100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CC3399"/>
                </a:solidFill>
              </a:rPr>
              <a:t>Term 6</a:t>
            </a:r>
          </a:p>
        </p:txBody>
      </p:sp>
      <p:sp>
        <p:nvSpPr>
          <p:cNvPr id="89" name="Arc 88">
            <a:extLst>
              <a:ext uri="{FF2B5EF4-FFF2-40B4-BE49-F238E27FC236}">
                <a16:creationId xmlns:a16="http://schemas.microsoft.com/office/drawing/2014/main" id="{9ED5088A-9F28-4B05-8020-8D5FE0968BD2}"/>
              </a:ext>
            </a:extLst>
          </p:cNvPr>
          <p:cNvSpPr/>
          <p:nvPr/>
        </p:nvSpPr>
        <p:spPr>
          <a:xfrm rot="10800000">
            <a:off x="3191406" y="3945668"/>
            <a:ext cx="442438" cy="838179"/>
          </a:xfrm>
          <a:prstGeom prst="arc">
            <a:avLst>
              <a:gd name="adj1" fmla="val 16211550"/>
              <a:gd name="adj2" fmla="val 5391112"/>
            </a:avLst>
          </a:prstGeom>
          <a:ln w="22225">
            <a:solidFill>
              <a:srgbClr val="CC3399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0" name="Arc 89">
            <a:extLst>
              <a:ext uri="{FF2B5EF4-FFF2-40B4-BE49-F238E27FC236}">
                <a16:creationId xmlns:a16="http://schemas.microsoft.com/office/drawing/2014/main" id="{4E010217-4374-4F88-89CA-F8F336E6FB11}"/>
              </a:ext>
            </a:extLst>
          </p:cNvPr>
          <p:cNvSpPr/>
          <p:nvPr/>
        </p:nvSpPr>
        <p:spPr>
          <a:xfrm>
            <a:off x="5959794" y="2289871"/>
            <a:ext cx="465999" cy="767976"/>
          </a:xfrm>
          <a:prstGeom prst="arc">
            <a:avLst>
              <a:gd name="adj1" fmla="val 15955398"/>
              <a:gd name="adj2" fmla="val 5391112"/>
            </a:avLst>
          </a:prstGeom>
          <a:ln w="22225">
            <a:solidFill>
              <a:srgbClr val="CC3399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AC8433A8-79C4-45BA-A932-25675C38CA10}"/>
              </a:ext>
            </a:extLst>
          </p:cNvPr>
          <p:cNvCxnSpPr/>
          <p:nvPr/>
        </p:nvCxnSpPr>
        <p:spPr>
          <a:xfrm>
            <a:off x="3342017" y="2297056"/>
            <a:ext cx="1190951" cy="0"/>
          </a:xfrm>
          <a:prstGeom prst="straightConnector1">
            <a:avLst/>
          </a:prstGeom>
          <a:ln w="22225">
            <a:solidFill>
              <a:srgbClr val="CC3399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FF782D6B-B11D-4440-8E80-207C3E434648}"/>
              </a:ext>
            </a:extLst>
          </p:cNvPr>
          <p:cNvCxnSpPr/>
          <p:nvPr/>
        </p:nvCxnSpPr>
        <p:spPr>
          <a:xfrm>
            <a:off x="5380182" y="5660865"/>
            <a:ext cx="1190951" cy="0"/>
          </a:xfrm>
          <a:prstGeom prst="straightConnector1">
            <a:avLst/>
          </a:prstGeom>
          <a:ln w="22225">
            <a:solidFill>
              <a:srgbClr val="CC3399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B6377E5F-7FCE-4BD5-BF88-2A5DB306AA11}"/>
              </a:ext>
            </a:extLst>
          </p:cNvPr>
          <p:cNvCxnSpPr/>
          <p:nvPr/>
        </p:nvCxnSpPr>
        <p:spPr>
          <a:xfrm>
            <a:off x="1190008" y="2297035"/>
            <a:ext cx="1190951" cy="0"/>
          </a:xfrm>
          <a:prstGeom prst="straightConnector1">
            <a:avLst/>
          </a:prstGeom>
          <a:ln w="22225">
            <a:solidFill>
              <a:srgbClr val="CC3399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Oval 136">
            <a:extLst>
              <a:ext uri="{FF2B5EF4-FFF2-40B4-BE49-F238E27FC236}">
                <a16:creationId xmlns:a16="http://schemas.microsoft.com/office/drawing/2014/main" id="{F5E89C69-938A-4359-A9F2-6542877C2808}"/>
              </a:ext>
            </a:extLst>
          </p:cNvPr>
          <p:cNvSpPr/>
          <p:nvPr/>
        </p:nvSpPr>
        <p:spPr>
          <a:xfrm>
            <a:off x="964834" y="1487155"/>
            <a:ext cx="819470" cy="724138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Term1</a:t>
            </a: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4F5AD0B0-CCE3-41C7-A182-834E2DBADC17}"/>
              </a:ext>
            </a:extLst>
          </p:cNvPr>
          <p:cNvSpPr/>
          <p:nvPr/>
        </p:nvSpPr>
        <p:spPr>
          <a:xfrm>
            <a:off x="1823479" y="1498583"/>
            <a:ext cx="1367926" cy="724138"/>
          </a:xfrm>
          <a:prstGeom prst="ellipse">
            <a:avLst/>
          </a:prstGeom>
          <a:solidFill>
            <a:srgbClr val="92D050"/>
          </a:soli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AN INSPECTOR CALLS</a:t>
            </a:r>
          </a:p>
        </p:txBody>
      </p:sp>
      <p:pic>
        <p:nvPicPr>
          <p:cNvPr id="10" name="Picture 4" descr="Teacher Cartoon Vector Images (over 26,000)">
            <a:extLst>
              <a:ext uri="{FF2B5EF4-FFF2-40B4-BE49-F238E27FC236}">
                <a16:creationId xmlns:a16="http://schemas.microsoft.com/office/drawing/2014/main" id="{D63B99B3-69BD-4786-A01E-DCCC5C24BF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8" r="24410"/>
          <a:stretch/>
        </p:blipFill>
        <p:spPr bwMode="auto">
          <a:xfrm>
            <a:off x="270444" y="86331"/>
            <a:ext cx="744158" cy="1484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Cartoon male teacher stock vector. Illustration of classroom - 87968359">
            <a:extLst>
              <a:ext uri="{FF2B5EF4-FFF2-40B4-BE49-F238E27FC236}">
                <a16:creationId xmlns:a16="http://schemas.microsoft.com/office/drawing/2014/main" id="{2FCC2366-9C74-4A5C-B530-2D617B93BE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35" r="10724"/>
          <a:stretch/>
        </p:blipFill>
        <p:spPr bwMode="auto">
          <a:xfrm>
            <a:off x="8022677" y="32863"/>
            <a:ext cx="1183129" cy="1604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Young African American Business Woman In Elegant Office Clothes Flat  Cartoon Vector Illustration. Eps10. Isolated On A White Stock Vector -  Illustration of casual, secretary: 78312366">
            <a:extLst>
              <a:ext uri="{FF2B5EF4-FFF2-40B4-BE49-F238E27FC236}">
                <a16:creationId xmlns:a16="http://schemas.microsoft.com/office/drawing/2014/main" id="{66F55BA6-F196-496D-9D88-F479D0BC66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4" r="17679" b="51057"/>
          <a:stretch/>
        </p:blipFill>
        <p:spPr bwMode="auto">
          <a:xfrm>
            <a:off x="107192" y="5660865"/>
            <a:ext cx="1174112" cy="1113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Woman teacher stock illustration. Illustration of drawing - 90004773">
            <a:extLst>
              <a:ext uri="{FF2B5EF4-FFF2-40B4-BE49-F238E27FC236}">
                <a16:creationId xmlns:a16="http://schemas.microsoft.com/office/drawing/2014/main" id="{C174EF7A-5101-4A24-B4A6-997E3BC459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742"/>
          <a:stretch/>
        </p:blipFill>
        <p:spPr bwMode="auto">
          <a:xfrm>
            <a:off x="7981351" y="5547470"/>
            <a:ext cx="1063758" cy="127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1" name="Title 1">
            <a:extLst>
              <a:ext uri="{FF2B5EF4-FFF2-40B4-BE49-F238E27FC236}">
                <a16:creationId xmlns:a16="http://schemas.microsoft.com/office/drawing/2014/main" id="{81AF1071-C478-490A-8152-BA015317CDA1}"/>
              </a:ext>
            </a:extLst>
          </p:cNvPr>
          <p:cNvSpPr txBox="1">
            <a:spLocks/>
          </p:cNvSpPr>
          <p:nvPr/>
        </p:nvSpPr>
        <p:spPr>
          <a:xfrm>
            <a:off x="736218" y="633902"/>
            <a:ext cx="3933944" cy="779522"/>
          </a:xfrm>
          <a:prstGeom prst="rect">
            <a:avLst/>
          </a:prstGeom>
        </p:spPr>
        <p:txBody>
          <a:bodyPr rIns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>
                <a:solidFill>
                  <a:schemeClr val="tx1"/>
                </a:solidFill>
                <a:latin typeface="Helvetica" panose="020B0500000000000000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rgbClr val="CC3399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  </a:t>
            </a:r>
            <a:r>
              <a:rPr lang="en-GB" sz="4800" dirty="0">
                <a:solidFill>
                  <a:srgbClr val="CC3399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EXCELLING</a:t>
            </a:r>
            <a:endParaRPr lang="en-GB" sz="2800" dirty="0">
              <a:solidFill>
                <a:srgbClr val="CC3399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B93BE93F-5126-40A2-BC96-8432FE7ECF82}"/>
              </a:ext>
            </a:extLst>
          </p:cNvPr>
          <p:cNvSpPr/>
          <p:nvPr/>
        </p:nvSpPr>
        <p:spPr>
          <a:xfrm>
            <a:off x="5366727" y="1470078"/>
            <a:ext cx="1456937" cy="792598"/>
          </a:xfrm>
          <a:prstGeom prst="ellipse">
            <a:avLst/>
          </a:prstGeom>
          <a:solidFill>
            <a:srgbClr val="92D050"/>
          </a:soli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PPE REVISION</a:t>
            </a: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8E885A6F-26E9-4E46-9916-200D30322F46}"/>
              </a:ext>
            </a:extLst>
          </p:cNvPr>
          <p:cNvSpPr/>
          <p:nvPr/>
        </p:nvSpPr>
        <p:spPr>
          <a:xfrm>
            <a:off x="6557993" y="3029283"/>
            <a:ext cx="1830328" cy="792598"/>
          </a:xfrm>
          <a:prstGeom prst="ellipse">
            <a:avLst/>
          </a:prstGeom>
          <a:solidFill>
            <a:srgbClr val="92D050"/>
          </a:soli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LOVE AND RELATIONSHIPS POETRY</a:t>
            </a: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11028C29-28F6-4271-A3A0-F1B1187F41A5}"/>
              </a:ext>
            </a:extLst>
          </p:cNvPr>
          <p:cNvSpPr/>
          <p:nvPr/>
        </p:nvSpPr>
        <p:spPr>
          <a:xfrm>
            <a:off x="3530840" y="3132707"/>
            <a:ext cx="1645095" cy="792598"/>
          </a:xfrm>
          <a:prstGeom prst="ellipse">
            <a:avLst/>
          </a:prstGeom>
          <a:solidFill>
            <a:srgbClr val="92D050"/>
          </a:soli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UNSEEN POETRY</a:t>
            </a: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B02AC7D4-1AEA-423F-B47C-5BD708EC5B38}"/>
              </a:ext>
            </a:extLst>
          </p:cNvPr>
          <p:cNvSpPr/>
          <p:nvPr/>
        </p:nvSpPr>
        <p:spPr>
          <a:xfrm>
            <a:off x="3762800" y="4868267"/>
            <a:ext cx="1238361" cy="792598"/>
          </a:xfrm>
          <a:prstGeom prst="ellipse">
            <a:avLst/>
          </a:prstGeom>
          <a:solidFill>
            <a:srgbClr val="92D050"/>
          </a:soli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EXAM REVISION</a:t>
            </a: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2FD1B15E-07AA-4B27-AF09-F67DD41D056A}"/>
              </a:ext>
            </a:extLst>
          </p:cNvPr>
          <p:cNvSpPr/>
          <p:nvPr/>
        </p:nvSpPr>
        <p:spPr>
          <a:xfrm>
            <a:off x="6948548" y="4867824"/>
            <a:ext cx="1706433" cy="792598"/>
          </a:xfrm>
          <a:prstGeom prst="ellipse">
            <a:avLst/>
          </a:prstGeom>
          <a:solidFill>
            <a:srgbClr val="92D050"/>
          </a:soli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EXAMS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4655938-8B47-4B22-9557-A71751BA4496}"/>
              </a:ext>
            </a:extLst>
          </p:cNvPr>
          <p:cNvSpPr/>
          <p:nvPr/>
        </p:nvSpPr>
        <p:spPr>
          <a:xfrm>
            <a:off x="2052084" y="6390167"/>
            <a:ext cx="4990513" cy="3846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An Inspector Calls — Drama Republic">
            <a:extLst>
              <a:ext uri="{FF2B5EF4-FFF2-40B4-BE49-F238E27FC236}">
                <a16:creationId xmlns:a16="http://schemas.microsoft.com/office/drawing/2014/main" id="{FCC8D83E-7876-4474-8824-3AE62FF1F5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16" y="2350866"/>
            <a:ext cx="1805348" cy="120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n Inspector Calls and Other Plays - Scholastic Shop">
            <a:extLst>
              <a:ext uri="{FF2B5EF4-FFF2-40B4-BE49-F238E27FC236}">
                <a16:creationId xmlns:a16="http://schemas.microsoft.com/office/drawing/2014/main" id="{F25CD526-217F-413C-B9A6-5C0677D793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41" b="5248"/>
          <a:stretch/>
        </p:blipFill>
        <p:spPr bwMode="auto">
          <a:xfrm>
            <a:off x="-2318" y="1610139"/>
            <a:ext cx="870407" cy="120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n Inspector Calls - Birmingham Rep">
            <a:extLst>
              <a:ext uri="{FF2B5EF4-FFF2-40B4-BE49-F238E27FC236}">
                <a16:creationId xmlns:a16="http://schemas.microsoft.com/office/drawing/2014/main" id="{2409DFAB-A9CC-4260-9971-A4CB5D0B2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16" y="3567817"/>
            <a:ext cx="1494420" cy="86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TV review: An Inspector Calls; This Is England &amp;#39;90 | The Times">
            <a:extLst>
              <a:ext uri="{FF2B5EF4-FFF2-40B4-BE49-F238E27FC236}">
                <a16:creationId xmlns:a16="http://schemas.microsoft.com/office/drawing/2014/main" id="{B452D303-F21A-4347-A630-076B50597B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15" r="48329"/>
          <a:stretch/>
        </p:blipFill>
        <p:spPr bwMode="auto">
          <a:xfrm>
            <a:off x="-15848" y="2812446"/>
            <a:ext cx="879563" cy="1486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Top 10 Revising Tips | Best Advice for Exams and Tests Revision">
            <a:extLst>
              <a:ext uri="{FF2B5EF4-FFF2-40B4-BE49-F238E27FC236}">
                <a16:creationId xmlns:a16="http://schemas.microsoft.com/office/drawing/2014/main" id="{07870FDD-2AF4-4F18-927D-36ADBDB3D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548" y="526343"/>
            <a:ext cx="1074129" cy="130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10 Apps To Aid Pupil Revision | TeacherToolkit">
            <a:extLst>
              <a:ext uri="{FF2B5EF4-FFF2-40B4-BE49-F238E27FC236}">
                <a16:creationId xmlns:a16="http://schemas.microsoft.com/office/drawing/2014/main" id="{31253EAD-B5BD-487F-BBDA-F55C20D5A1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377" y="536936"/>
            <a:ext cx="1310708" cy="871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Revision 2017 – Time to Revise – Resources – New College Pontefract">
            <a:extLst>
              <a:ext uri="{FF2B5EF4-FFF2-40B4-BE49-F238E27FC236}">
                <a16:creationId xmlns:a16="http://schemas.microsoft.com/office/drawing/2014/main" id="{296E0D50-5271-451E-8910-0C42286B4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044" y="2346735"/>
            <a:ext cx="995575" cy="797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Revision – HBK Portal">
            <a:extLst>
              <a:ext uri="{FF2B5EF4-FFF2-40B4-BE49-F238E27FC236}">
                <a16:creationId xmlns:a16="http://schemas.microsoft.com/office/drawing/2014/main" id="{982C937B-867D-4A78-A8EB-CA1D89FD0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829" y="1880784"/>
            <a:ext cx="1979950" cy="1058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Love &amp;amp; Relationships | Time">
            <a:extLst>
              <a:ext uri="{FF2B5EF4-FFF2-40B4-BE49-F238E27FC236}">
                <a16:creationId xmlns:a16="http://schemas.microsoft.com/office/drawing/2014/main" id="{B80CE48A-77B5-4DE1-B834-CCBAFBEA7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741" y="2333628"/>
            <a:ext cx="1147443" cy="763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The 3 Stages of Romantic Relationships">
            <a:extLst>
              <a:ext uri="{FF2B5EF4-FFF2-40B4-BE49-F238E27FC236}">
                <a16:creationId xmlns:a16="http://schemas.microsoft.com/office/drawing/2014/main" id="{7D6F1F4B-1EA9-4D77-8E61-87797626F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553" y="2353800"/>
            <a:ext cx="1205720" cy="804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Love and intimacy in relationships | The Guardian Nigeria News - Nigeria  and World News — Guardian Woman — The Guardian Nigeria News – Nigeria and  World News">
            <a:extLst>
              <a:ext uri="{FF2B5EF4-FFF2-40B4-BE49-F238E27FC236}">
                <a16:creationId xmlns:a16="http://schemas.microsoft.com/office/drawing/2014/main" id="{F1685984-389A-4851-9B0F-65315DD39F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582" y="3911520"/>
            <a:ext cx="1666418" cy="93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Power and Purpose of Love in Relationships">
            <a:extLst>
              <a:ext uri="{FF2B5EF4-FFF2-40B4-BE49-F238E27FC236}">
                <a16:creationId xmlns:a16="http://schemas.microsoft.com/office/drawing/2014/main" id="{A0476222-0899-456B-B105-C66DAE037D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961" y="3140391"/>
            <a:ext cx="669467" cy="66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AQA A English Literature A Level - Unseen Poetry Comparison Questions |  Teaching Resources">
            <a:extLst>
              <a:ext uri="{FF2B5EF4-FFF2-40B4-BE49-F238E27FC236}">
                <a16:creationId xmlns:a16="http://schemas.microsoft.com/office/drawing/2014/main" id="{3450CEF2-352C-4DCB-B699-247FF8900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624" y="3983681"/>
            <a:ext cx="1066888" cy="800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Unseen Poems">
            <a:extLst>
              <a:ext uri="{FF2B5EF4-FFF2-40B4-BE49-F238E27FC236}">
                <a16:creationId xmlns:a16="http://schemas.microsoft.com/office/drawing/2014/main" id="{FDFFC4B4-8AF6-41F7-8149-B10256B17E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30"/>
          <a:stretch/>
        </p:blipFill>
        <p:spPr bwMode="auto">
          <a:xfrm>
            <a:off x="414554" y="4510127"/>
            <a:ext cx="1946411" cy="1120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GCSE English Literature: Unseen Poetry: How To Ace It | Kidbrooke Learning  Centre">
            <a:extLst>
              <a:ext uri="{FF2B5EF4-FFF2-40B4-BE49-F238E27FC236}">
                <a16:creationId xmlns:a16="http://schemas.microsoft.com/office/drawing/2014/main" id="{E77022D8-D4EA-4EC4-8F83-943985D9D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3494" y="5703548"/>
            <a:ext cx="2066662" cy="1162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GCSEs 2021: Are you getting revision all wrong? | Tes News">
            <a:extLst>
              <a:ext uri="{FF2B5EF4-FFF2-40B4-BE49-F238E27FC236}">
                <a16:creationId xmlns:a16="http://schemas.microsoft.com/office/drawing/2014/main" id="{96906086-92A1-4EAE-9169-3394ACC73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0612" y="5721497"/>
            <a:ext cx="2066662" cy="116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2" name="Picture 34" descr="Revision tips for GCSE and A levels | What Career Live">
            <a:extLst>
              <a:ext uri="{FF2B5EF4-FFF2-40B4-BE49-F238E27FC236}">
                <a16:creationId xmlns:a16="http://schemas.microsoft.com/office/drawing/2014/main" id="{FEC09028-6E17-4E23-B4DC-62EC8E6738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274" y="5723598"/>
            <a:ext cx="2096311" cy="114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4" name="Picture 36" descr="Love, relationships and speaking exams! – Cork English College – Blog">
            <a:extLst>
              <a:ext uri="{FF2B5EF4-FFF2-40B4-BE49-F238E27FC236}">
                <a16:creationId xmlns:a16="http://schemas.microsoft.com/office/drawing/2014/main" id="{504F8D3A-0EE4-4C41-965D-CE29BE088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677" y="4010786"/>
            <a:ext cx="1198750" cy="800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6" name="Picture 38" descr="What Is Love?">
            <a:extLst>
              <a:ext uri="{FF2B5EF4-FFF2-40B4-BE49-F238E27FC236}">
                <a16:creationId xmlns:a16="http://schemas.microsoft.com/office/drawing/2014/main" id="{2AD1FF3C-B375-42FC-B5F7-EA230F4EA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6939" y="3994869"/>
            <a:ext cx="1866166" cy="812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807339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0D7DD5127063A4EA4025D825D042085" ma:contentTypeVersion="16" ma:contentTypeDescription="Create a new document." ma:contentTypeScope="" ma:versionID="cccb2763c2f5e82cd099b09538c3759b">
  <xsd:schema xmlns:xsd="http://www.w3.org/2001/XMLSchema" xmlns:xs="http://www.w3.org/2001/XMLSchema" xmlns:p="http://schemas.microsoft.com/office/2006/metadata/properties" xmlns:ns2="a9f5b13c-f1e8-4fb3-894d-383b6fee7b38" xmlns:ns3="9974d3e3-2d73-451e-850c-9bbf43ff38f1" targetNamespace="http://schemas.microsoft.com/office/2006/metadata/properties" ma:root="true" ma:fieldsID="8b4b9d88853e717834b43af0ecc2885d" ns2:_="" ns3:_="">
    <xsd:import namespace="a9f5b13c-f1e8-4fb3-894d-383b6fee7b38"/>
    <xsd:import namespace="9974d3e3-2d73-451e-850c-9bbf43ff38f1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f5b13c-f1e8-4fb3-894d-383b6fee7b3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df632fc-22da-433e-b582-4139bd569000}" ma:internalName="TaxCatchAll" ma:showField="CatchAllData" ma:web="a9f5b13c-f1e8-4fb3-894d-383b6fee7b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74d3e3-2d73-451e-850c-9bbf43ff38f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d00919d-4c7a-4494-8215-d0b3e90dbcf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974d3e3-2d73-451e-850c-9bbf43ff38f1">
      <Terms xmlns="http://schemas.microsoft.com/office/infopath/2007/PartnerControls"/>
    </lcf76f155ced4ddcb4097134ff3c332f>
    <TaxCatchAll xmlns="a9f5b13c-f1e8-4fb3-894d-383b6fee7b38" xsi:nil="true"/>
  </documentManagement>
</p:properties>
</file>

<file path=customXml/itemProps1.xml><?xml version="1.0" encoding="utf-8"?>
<ds:datastoreItem xmlns:ds="http://schemas.openxmlformats.org/officeDocument/2006/customXml" ds:itemID="{AFE70116-92CC-497C-B0CE-81D9FFAF8E59}"/>
</file>

<file path=customXml/itemProps2.xml><?xml version="1.0" encoding="utf-8"?>
<ds:datastoreItem xmlns:ds="http://schemas.openxmlformats.org/officeDocument/2006/customXml" ds:itemID="{FB301DB3-F025-4787-9236-8912CC92D619}"/>
</file>

<file path=customXml/itemProps3.xml><?xml version="1.0" encoding="utf-8"?>
<ds:datastoreItem xmlns:ds="http://schemas.openxmlformats.org/officeDocument/2006/customXml" ds:itemID="{88FCC015-B7C8-495C-B9CF-8DC771A40F5C}"/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11109</TotalTime>
  <Words>35</Words>
  <Application>Microsoft Office PowerPoint</Application>
  <PresentationFormat>On-screen Show (4:3)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Arial</vt:lpstr>
      <vt:lpstr>Calibri</vt:lpstr>
      <vt:lpstr>Calibri Light</vt:lpstr>
      <vt:lpstr>Helvetica</vt:lpstr>
      <vt:lpstr>Open Sans</vt:lpstr>
      <vt:lpstr>Segoe UI Black</vt:lpstr>
      <vt:lpstr>Template PresentationGo</vt:lpstr>
      <vt:lpstr>Template PresentationGo Dark</vt:lpstr>
      <vt:lpstr>Custom Design</vt:lpstr>
      <vt:lpstr>     Year 11 English – Learning Journey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Road Map Timeline</dc:title>
  <dc:creator>PresentationGO.com</dc:creator>
  <dc:description>© Copyright PresentationGO.com</dc:description>
  <cp:lastModifiedBy>David Hunt</cp:lastModifiedBy>
  <cp:revision>33</cp:revision>
  <cp:lastPrinted>2021-07-13T13:36:57Z</cp:lastPrinted>
  <dcterms:created xsi:type="dcterms:W3CDTF">2014-11-26T05:14:11Z</dcterms:created>
  <dcterms:modified xsi:type="dcterms:W3CDTF">2021-07-13T13:41:46Z</dcterms:modified>
  <cp:category>Charts &amp; Diagrams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0x010100C0D7DD5127063A4EA4025D825D042085</vt:lpwstr>
  </property>
</Properties>
</file>