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82" r:id="rId5"/>
    <p:sldId id="264" r:id="rId6"/>
    <p:sldId id="265" r:id="rId7"/>
    <p:sldId id="283" r:id="rId8"/>
    <p:sldId id="284" r:id="rId9"/>
    <p:sldId id="285" r:id="rId10"/>
    <p:sldId id="286" r:id="rId11"/>
    <p:sldId id="279" r:id="rId12"/>
    <p:sldId id="280" r:id="rId13"/>
    <p:sldId id="281" r:id="rId14"/>
    <p:sldId id="260" r:id="rId15"/>
    <p:sldId id="266" r:id="rId16"/>
    <p:sldId id="267" r:id="rId17"/>
    <p:sldId id="268" r:id="rId18"/>
    <p:sldId id="269" r:id="rId19"/>
    <p:sldId id="272" r:id="rId20"/>
    <p:sldId id="277" r:id="rId21"/>
    <p:sldId id="276" r:id="rId22"/>
    <p:sldId id="270" r:id="rId23"/>
    <p:sldId id="274" r:id="rId24"/>
    <p:sldId id="261" r:id="rId25"/>
    <p:sldId id="275" r:id="rId26"/>
    <p:sldId id="278" r:id="rId27"/>
  </p:sldIdLst>
  <p:sldSz cx="12192000" cy="6858000"/>
  <p:notesSz cx="6794500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E5DF64-D2E2-442A-B53A-216ECC8F4DC7}" v="480" dt="2024-06-03T09:35: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Wawrzesta" userId="8ace4c95-b497-4d51-b49e-ab4fd41763f5" providerId="ADAL" clId="{42E5DF64-D2E2-442A-B53A-216ECC8F4DC7}"/>
    <pc:docChg chg="custSel addSld modSld sldOrd">
      <pc:chgData name="Claire Wawrzesta" userId="8ace4c95-b497-4d51-b49e-ab4fd41763f5" providerId="ADAL" clId="{42E5DF64-D2E2-442A-B53A-216ECC8F4DC7}" dt="2024-06-05T16:48:17.066" v="1950" actId="207"/>
      <pc:docMkLst>
        <pc:docMk/>
      </pc:docMkLst>
      <pc:sldChg chg="delSp modSp mod">
        <pc:chgData name="Claire Wawrzesta" userId="8ace4c95-b497-4d51-b49e-ab4fd41763f5" providerId="ADAL" clId="{42E5DF64-D2E2-442A-B53A-216ECC8F4DC7}" dt="2024-06-03T09:35:46" v="553" actId="13926"/>
        <pc:sldMkLst>
          <pc:docMk/>
          <pc:sldMk cId="1610921286" sldId="265"/>
        </pc:sldMkLst>
        <pc:spChg chg="mod">
          <ac:chgData name="Claire Wawrzesta" userId="8ace4c95-b497-4d51-b49e-ab4fd41763f5" providerId="ADAL" clId="{42E5DF64-D2E2-442A-B53A-216ECC8F4DC7}" dt="2024-06-03T09:35:46" v="553" actId="13926"/>
          <ac:spMkLst>
            <pc:docMk/>
            <pc:sldMk cId="1610921286" sldId="265"/>
            <ac:spMk id="3" creationId="{00000000-0000-0000-0000-000000000000}"/>
          </ac:spMkLst>
        </pc:spChg>
        <pc:spChg chg="del">
          <ac:chgData name="Claire Wawrzesta" userId="8ace4c95-b497-4d51-b49e-ab4fd41763f5" providerId="ADAL" clId="{42E5DF64-D2E2-442A-B53A-216ECC8F4DC7}" dt="2024-06-03T09:30:48.215" v="381" actId="478"/>
          <ac:spMkLst>
            <pc:docMk/>
            <pc:sldMk cId="1610921286" sldId="265"/>
            <ac:spMk id="7" creationId="{6BDCA26A-C262-9110-E780-8BADE4855EB8}"/>
          </ac:spMkLst>
        </pc:spChg>
        <pc:cxnChg chg="del">
          <ac:chgData name="Claire Wawrzesta" userId="8ace4c95-b497-4d51-b49e-ab4fd41763f5" providerId="ADAL" clId="{42E5DF64-D2E2-442A-B53A-216ECC8F4DC7}" dt="2024-06-03T09:30:48.215" v="381" actId="478"/>
          <ac:cxnSpMkLst>
            <pc:docMk/>
            <pc:sldMk cId="1610921286" sldId="265"/>
            <ac:cxnSpMk id="6" creationId="{544F78CF-4661-D306-B46F-F1567682C8E0}"/>
          </ac:cxnSpMkLst>
        </pc:cxnChg>
      </pc:sldChg>
      <pc:sldChg chg="modSp mod">
        <pc:chgData name="Claire Wawrzesta" userId="8ace4c95-b497-4d51-b49e-ab4fd41763f5" providerId="ADAL" clId="{42E5DF64-D2E2-442A-B53A-216ECC8F4DC7}" dt="2024-06-03T09:32:50.054" v="431" actId="20577"/>
        <pc:sldMkLst>
          <pc:docMk/>
          <pc:sldMk cId="1964334416" sldId="278"/>
        </pc:sldMkLst>
        <pc:graphicFrameChg chg="modGraphic">
          <ac:chgData name="Claire Wawrzesta" userId="8ace4c95-b497-4d51-b49e-ab4fd41763f5" providerId="ADAL" clId="{42E5DF64-D2E2-442A-B53A-216ECC8F4DC7}" dt="2024-06-03T09:32:50.054" v="431" actId="20577"/>
          <ac:graphicFrameMkLst>
            <pc:docMk/>
            <pc:sldMk cId="1964334416" sldId="278"/>
            <ac:graphicFrameMk id="6" creationId="{00000000-0000-0000-0000-000000000000}"/>
          </ac:graphicFrameMkLst>
        </pc:graphicFrameChg>
      </pc:sldChg>
      <pc:sldChg chg="ord">
        <pc:chgData name="Claire Wawrzesta" userId="8ace4c95-b497-4d51-b49e-ab4fd41763f5" providerId="ADAL" clId="{42E5DF64-D2E2-442A-B53A-216ECC8F4DC7}" dt="2024-06-05T16:31:53.956" v="1890"/>
        <pc:sldMkLst>
          <pc:docMk/>
          <pc:sldMk cId="3827479253" sldId="279"/>
        </pc:sldMkLst>
      </pc:sldChg>
      <pc:sldChg chg="modSp mod">
        <pc:chgData name="Claire Wawrzesta" userId="8ace4c95-b497-4d51-b49e-ab4fd41763f5" providerId="ADAL" clId="{42E5DF64-D2E2-442A-B53A-216ECC8F4DC7}" dt="2024-06-05T16:33:07.031" v="1948" actId="20577"/>
        <pc:sldMkLst>
          <pc:docMk/>
          <pc:sldMk cId="1975738893" sldId="280"/>
        </pc:sldMkLst>
        <pc:spChg chg="mod">
          <ac:chgData name="Claire Wawrzesta" userId="8ace4c95-b497-4d51-b49e-ab4fd41763f5" providerId="ADAL" clId="{42E5DF64-D2E2-442A-B53A-216ECC8F4DC7}" dt="2024-06-05T16:33:07.031" v="1948" actId="20577"/>
          <ac:spMkLst>
            <pc:docMk/>
            <pc:sldMk cId="1975738893" sldId="280"/>
            <ac:spMk id="3" creationId="{00000000-0000-0000-0000-000000000000}"/>
          </ac:spMkLst>
        </pc:spChg>
      </pc:sldChg>
      <pc:sldChg chg="modSp mod">
        <pc:chgData name="Claire Wawrzesta" userId="8ace4c95-b497-4d51-b49e-ab4fd41763f5" providerId="ADAL" clId="{42E5DF64-D2E2-442A-B53A-216ECC8F4DC7}" dt="2024-06-03T09:30:22.544" v="380" actId="1076"/>
        <pc:sldMkLst>
          <pc:docMk/>
          <pc:sldMk cId="3535245009" sldId="282"/>
        </pc:sldMkLst>
        <pc:spChg chg="mod">
          <ac:chgData name="Claire Wawrzesta" userId="8ace4c95-b497-4d51-b49e-ab4fd41763f5" providerId="ADAL" clId="{42E5DF64-D2E2-442A-B53A-216ECC8F4DC7}" dt="2024-06-03T09:30:17.247" v="378" actId="1076"/>
          <ac:spMkLst>
            <pc:docMk/>
            <pc:sldMk cId="3535245009" sldId="282"/>
            <ac:spMk id="21" creationId="{C7FD5123-20E3-405B-8BC7-4082BA06A3B4}"/>
          </ac:spMkLst>
        </pc:spChg>
        <pc:spChg chg="mod">
          <ac:chgData name="Claire Wawrzesta" userId="8ace4c95-b497-4d51-b49e-ab4fd41763f5" providerId="ADAL" clId="{42E5DF64-D2E2-442A-B53A-216ECC8F4DC7}" dt="2024-06-03T09:23:16.691" v="108" actId="20577"/>
          <ac:spMkLst>
            <pc:docMk/>
            <pc:sldMk cId="3535245009" sldId="282"/>
            <ac:spMk id="24" creationId="{6D521CA9-43CB-4700-AE90-D4224C811B77}"/>
          </ac:spMkLst>
        </pc:spChg>
        <pc:spChg chg="mod">
          <ac:chgData name="Claire Wawrzesta" userId="8ace4c95-b497-4d51-b49e-ab4fd41763f5" providerId="ADAL" clId="{42E5DF64-D2E2-442A-B53A-216ECC8F4DC7}" dt="2024-06-03T09:27:24.416" v="266" actId="1076"/>
          <ac:spMkLst>
            <pc:docMk/>
            <pc:sldMk cId="3535245009" sldId="282"/>
            <ac:spMk id="25" creationId="{9C6BF21F-A6BF-4CC3-B682-EC129436DA6C}"/>
          </ac:spMkLst>
        </pc:spChg>
        <pc:spChg chg="mod">
          <ac:chgData name="Claire Wawrzesta" userId="8ace4c95-b497-4d51-b49e-ab4fd41763f5" providerId="ADAL" clId="{42E5DF64-D2E2-442A-B53A-216ECC8F4DC7}" dt="2024-06-03T09:30:22.544" v="380" actId="1076"/>
          <ac:spMkLst>
            <pc:docMk/>
            <pc:sldMk cId="3535245009" sldId="282"/>
            <ac:spMk id="26" creationId="{66013631-CB27-44DC-9CCE-46CB6DA99139}"/>
          </ac:spMkLst>
        </pc:spChg>
        <pc:spChg chg="mod">
          <ac:chgData name="Claire Wawrzesta" userId="8ace4c95-b497-4d51-b49e-ab4fd41763f5" providerId="ADAL" clId="{42E5DF64-D2E2-442A-B53A-216ECC8F4DC7}" dt="2024-06-03T09:29:27.235" v="328" actId="20577"/>
          <ac:spMkLst>
            <pc:docMk/>
            <pc:sldMk cId="3535245009" sldId="282"/>
            <ac:spMk id="31" creationId="{18CE0B72-90D1-44DF-88F9-F507C6515D88}"/>
          </ac:spMkLst>
        </pc:spChg>
        <pc:spChg chg="mod">
          <ac:chgData name="Claire Wawrzesta" userId="8ace4c95-b497-4d51-b49e-ab4fd41763f5" providerId="ADAL" clId="{42E5DF64-D2E2-442A-B53A-216ECC8F4DC7}" dt="2024-06-03T09:28:50.864" v="321" actId="20577"/>
          <ac:spMkLst>
            <pc:docMk/>
            <pc:sldMk cId="3535245009" sldId="282"/>
            <ac:spMk id="34" creationId="{F92231AA-560D-42D0-A708-83154974D0CA}"/>
          </ac:spMkLst>
        </pc:spChg>
        <pc:cxnChg chg="mod">
          <ac:chgData name="Claire Wawrzesta" userId="8ace4c95-b497-4d51-b49e-ab4fd41763f5" providerId="ADAL" clId="{42E5DF64-D2E2-442A-B53A-216ECC8F4DC7}" dt="2024-06-03T09:30:19.590" v="379" actId="14100"/>
          <ac:cxnSpMkLst>
            <pc:docMk/>
            <pc:sldMk cId="3535245009" sldId="282"/>
            <ac:cxnSpMk id="12" creationId="{B48F8EBD-468D-4FC5-8668-9E34A7B40A96}"/>
          </ac:cxnSpMkLst>
        </pc:cxnChg>
      </pc:sldChg>
      <pc:sldChg chg="modSp new mod">
        <pc:chgData name="Claire Wawrzesta" userId="8ace4c95-b497-4d51-b49e-ab4fd41763f5" providerId="ADAL" clId="{42E5DF64-D2E2-442A-B53A-216ECC8F4DC7}" dt="2024-06-03T09:37:53.591" v="662" actId="255"/>
        <pc:sldMkLst>
          <pc:docMk/>
          <pc:sldMk cId="2167706416" sldId="284"/>
        </pc:sldMkLst>
        <pc:spChg chg="mod">
          <ac:chgData name="Claire Wawrzesta" userId="8ace4c95-b497-4d51-b49e-ab4fd41763f5" providerId="ADAL" clId="{42E5DF64-D2E2-442A-B53A-216ECC8F4DC7}" dt="2024-06-03T09:37:53.591" v="662" actId="255"/>
          <ac:spMkLst>
            <pc:docMk/>
            <pc:sldMk cId="2167706416" sldId="284"/>
            <ac:spMk id="2" creationId="{8A9C6B0B-52C6-8A3E-C006-8988172168E4}"/>
          </ac:spMkLst>
        </pc:spChg>
        <pc:spChg chg="mod">
          <ac:chgData name="Claire Wawrzesta" userId="8ace4c95-b497-4d51-b49e-ab4fd41763f5" providerId="ADAL" clId="{42E5DF64-D2E2-442A-B53A-216ECC8F4DC7}" dt="2024-06-03T09:37:48.300" v="661" actId="20577"/>
          <ac:spMkLst>
            <pc:docMk/>
            <pc:sldMk cId="2167706416" sldId="284"/>
            <ac:spMk id="3" creationId="{1AA6F5F2-1B01-61E5-EDB6-18184A3D3956}"/>
          </ac:spMkLst>
        </pc:spChg>
      </pc:sldChg>
      <pc:sldChg chg="addSp delSp modSp new mod">
        <pc:chgData name="Claire Wawrzesta" userId="8ace4c95-b497-4d51-b49e-ab4fd41763f5" providerId="ADAL" clId="{42E5DF64-D2E2-442A-B53A-216ECC8F4DC7}" dt="2024-06-05T16:48:17.066" v="1950" actId="207"/>
        <pc:sldMkLst>
          <pc:docMk/>
          <pc:sldMk cId="1107561380" sldId="285"/>
        </pc:sldMkLst>
        <pc:spChg chg="mod">
          <ac:chgData name="Claire Wawrzesta" userId="8ace4c95-b497-4d51-b49e-ab4fd41763f5" providerId="ADAL" clId="{42E5DF64-D2E2-442A-B53A-216ECC8F4DC7}" dt="2024-06-03T09:39:49.262" v="702" actId="255"/>
          <ac:spMkLst>
            <pc:docMk/>
            <pc:sldMk cId="1107561380" sldId="285"/>
            <ac:spMk id="2" creationId="{951A6373-A143-DAFF-46BB-52588C298A2F}"/>
          </ac:spMkLst>
        </pc:spChg>
        <pc:spChg chg="del">
          <ac:chgData name="Claire Wawrzesta" userId="8ace4c95-b497-4d51-b49e-ab4fd41763f5" providerId="ADAL" clId="{42E5DF64-D2E2-442A-B53A-216ECC8F4DC7}" dt="2024-06-03T09:39:50.831" v="703" actId="22"/>
          <ac:spMkLst>
            <pc:docMk/>
            <pc:sldMk cId="1107561380" sldId="285"/>
            <ac:spMk id="3" creationId="{632AA2C0-4727-F2E1-6766-29D41F90323D}"/>
          </ac:spMkLst>
        </pc:spChg>
        <pc:spChg chg="add mod">
          <ac:chgData name="Claire Wawrzesta" userId="8ace4c95-b497-4d51-b49e-ab4fd41763f5" providerId="ADAL" clId="{42E5DF64-D2E2-442A-B53A-216ECC8F4DC7}" dt="2024-06-05T16:48:12.979" v="1949" actId="207"/>
          <ac:spMkLst>
            <pc:docMk/>
            <pc:sldMk cId="1107561380" sldId="285"/>
            <ac:spMk id="6" creationId="{2AB40B6D-DB26-2B73-AA21-85F19B1FE8A1}"/>
          </ac:spMkLst>
        </pc:spChg>
        <pc:spChg chg="add mod">
          <ac:chgData name="Claire Wawrzesta" userId="8ace4c95-b497-4d51-b49e-ab4fd41763f5" providerId="ADAL" clId="{42E5DF64-D2E2-442A-B53A-216ECC8F4DC7}" dt="2024-06-05T16:48:17.066" v="1950" actId="207"/>
          <ac:spMkLst>
            <pc:docMk/>
            <pc:sldMk cId="1107561380" sldId="285"/>
            <ac:spMk id="7" creationId="{4740EA9B-E9C8-8575-1330-D20EE2635C08}"/>
          </ac:spMkLst>
        </pc:spChg>
        <pc:picChg chg="add mod ord modCrop">
          <ac:chgData name="Claire Wawrzesta" userId="8ace4c95-b497-4d51-b49e-ab4fd41763f5" providerId="ADAL" clId="{42E5DF64-D2E2-442A-B53A-216ECC8F4DC7}" dt="2024-06-03T09:41:39.632" v="813" actId="1076"/>
          <ac:picMkLst>
            <pc:docMk/>
            <pc:sldMk cId="1107561380" sldId="285"/>
            <ac:picMk id="5" creationId="{F245921C-EFEC-7CCE-774A-BAD694A9BDEE}"/>
          </ac:picMkLst>
        </pc:picChg>
      </pc:sldChg>
      <pc:sldChg chg="modSp new mod">
        <pc:chgData name="Claire Wawrzesta" userId="8ace4c95-b497-4d51-b49e-ab4fd41763f5" providerId="ADAL" clId="{42E5DF64-D2E2-442A-B53A-216ECC8F4DC7}" dt="2024-06-03T10:10:34.361" v="1888" actId="20577"/>
        <pc:sldMkLst>
          <pc:docMk/>
          <pc:sldMk cId="1876243085" sldId="286"/>
        </pc:sldMkLst>
        <pc:spChg chg="mod">
          <ac:chgData name="Claire Wawrzesta" userId="8ace4c95-b497-4d51-b49e-ab4fd41763f5" providerId="ADAL" clId="{42E5DF64-D2E2-442A-B53A-216ECC8F4DC7}" dt="2024-06-03T09:43:02.942" v="913" actId="255"/>
          <ac:spMkLst>
            <pc:docMk/>
            <pc:sldMk cId="1876243085" sldId="286"/>
            <ac:spMk id="2" creationId="{11C492FE-DEE2-264E-1488-51B935DFCA5D}"/>
          </ac:spMkLst>
        </pc:spChg>
        <pc:spChg chg="mod">
          <ac:chgData name="Claire Wawrzesta" userId="8ace4c95-b497-4d51-b49e-ab4fd41763f5" providerId="ADAL" clId="{42E5DF64-D2E2-442A-B53A-216ECC8F4DC7}" dt="2024-06-03T10:10:34.361" v="1888" actId="20577"/>
          <ac:spMkLst>
            <pc:docMk/>
            <pc:sldMk cId="1876243085" sldId="286"/>
            <ac:spMk id="3" creationId="{41D68735-1353-0A04-9ECB-94E3CA5AA972}"/>
          </ac:spMkLst>
        </pc:spChg>
      </pc:sldChg>
    </pc:docChg>
  </pc:docChgLst>
  <pc:docChgLst>
    <pc:chgData name="Claire Wawrzesta" userId="8ace4c95-b497-4d51-b49e-ab4fd41763f5" providerId="ADAL" clId="{43CD7410-A018-44B9-9BEF-44FC1F9CBFEF}"/>
    <pc:docChg chg="custSel addSld modSld">
      <pc:chgData name="Claire Wawrzesta" userId="8ace4c95-b497-4d51-b49e-ab4fd41763f5" providerId="ADAL" clId="{43CD7410-A018-44B9-9BEF-44FC1F9CBFEF}" dt="2023-05-10T14:34:40.816" v="868" actId="20577"/>
      <pc:docMkLst>
        <pc:docMk/>
      </pc:docMkLst>
      <pc:sldChg chg="modSp mod">
        <pc:chgData name="Claire Wawrzesta" userId="8ace4c95-b497-4d51-b49e-ab4fd41763f5" providerId="ADAL" clId="{43CD7410-A018-44B9-9BEF-44FC1F9CBFEF}" dt="2023-05-02T10:08:13.414" v="416" actId="20577"/>
        <pc:sldMkLst>
          <pc:docMk/>
          <pc:sldMk cId="2048695533" sldId="257"/>
        </pc:sldMkLst>
        <pc:spChg chg="mod">
          <ac:chgData name="Claire Wawrzesta" userId="8ace4c95-b497-4d51-b49e-ab4fd41763f5" providerId="ADAL" clId="{43CD7410-A018-44B9-9BEF-44FC1F9CBFEF}" dt="2023-05-02T10:08:13.414" v="416" actId="20577"/>
          <ac:spMkLst>
            <pc:docMk/>
            <pc:sldMk cId="2048695533" sldId="257"/>
            <ac:spMk id="3" creationId="{40863BE4-07F7-484A-BF18-61DC5F47EAFE}"/>
          </ac:spMkLst>
        </pc:spChg>
      </pc:sldChg>
      <pc:sldChg chg="addSp delSp modSp mod">
        <pc:chgData name="Claire Wawrzesta" userId="8ace4c95-b497-4d51-b49e-ab4fd41763f5" providerId="ADAL" clId="{43CD7410-A018-44B9-9BEF-44FC1F9CBFEF}" dt="2023-05-02T11:08:27.096" v="459" actId="20577"/>
        <pc:sldMkLst>
          <pc:docMk/>
          <pc:sldMk cId="1610921286" sldId="265"/>
        </pc:sldMkLst>
        <pc:spChg chg="mod">
          <ac:chgData name="Claire Wawrzesta" userId="8ace4c95-b497-4d51-b49e-ab4fd41763f5" providerId="ADAL" clId="{43CD7410-A018-44B9-9BEF-44FC1F9CBFEF}" dt="2023-05-02T11:08:27.096" v="459" actId="20577"/>
          <ac:spMkLst>
            <pc:docMk/>
            <pc:sldMk cId="1610921286" sldId="265"/>
            <ac:spMk id="3" creationId="{00000000-0000-0000-0000-000000000000}"/>
          </ac:spMkLst>
        </pc:spChg>
        <pc:spChg chg="add mod">
          <ac:chgData name="Claire Wawrzesta" userId="8ace4c95-b497-4d51-b49e-ab4fd41763f5" providerId="ADAL" clId="{43CD7410-A018-44B9-9BEF-44FC1F9CBFEF}" dt="2023-05-02T10:06:20.104" v="357" actId="20577"/>
          <ac:spMkLst>
            <pc:docMk/>
            <pc:sldMk cId="1610921286" sldId="265"/>
            <ac:spMk id="7" creationId="{6BDCA26A-C262-9110-E780-8BADE4855EB8}"/>
          </ac:spMkLst>
        </pc:spChg>
        <pc:picChg chg="add del mod">
          <ac:chgData name="Claire Wawrzesta" userId="8ace4c95-b497-4d51-b49e-ab4fd41763f5" providerId="ADAL" clId="{43CD7410-A018-44B9-9BEF-44FC1F9CBFEF}" dt="2023-05-02T10:03:14.671" v="92" actId="478"/>
          <ac:picMkLst>
            <pc:docMk/>
            <pc:sldMk cId="1610921286" sldId="265"/>
            <ac:picMk id="4" creationId="{790D5BE0-A6E7-B5C3-917C-B4AC88A54CE8}"/>
          </ac:picMkLst>
        </pc:picChg>
        <pc:cxnChg chg="add mod">
          <ac:chgData name="Claire Wawrzesta" userId="8ace4c95-b497-4d51-b49e-ab4fd41763f5" providerId="ADAL" clId="{43CD7410-A018-44B9-9BEF-44FC1F9CBFEF}" dt="2023-05-02T10:06:01.281" v="337" actId="1582"/>
          <ac:cxnSpMkLst>
            <pc:docMk/>
            <pc:sldMk cId="1610921286" sldId="265"/>
            <ac:cxnSpMk id="6" creationId="{544F78CF-4661-D306-B46F-F1567682C8E0}"/>
          </ac:cxnSpMkLst>
        </pc:cxnChg>
      </pc:sldChg>
      <pc:sldChg chg="modSp mod">
        <pc:chgData name="Claire Wawrzesta" userId="8ace4c95-b497-4d51-b49e-ab4fd41763f5" providerId="ADAL" clId="{43CD7410-A018-44B9-9BEF-44FC1F9CBFEF}" dt="2023-05-02T11:12:29.838" v="820" actId="20577"/>
        <pc:sldMkLst>
          <pc:docMk/>
          <pc:sldMk cId="2684659980" sldId="277"/>
        </pc:sldMkLst>
        <pc:spChg chg="mod">
          <ac:chgData name="Claire Wawrzesta" userId="8ace4c95-b497-4d51-b49e-ab4fd41763f5" providerId="ADAL" clId="{43CD7410-A018-44B9-9BEF-44FC1F9CBFEF}" dt="2023-05-02T11:12:29.838" v="820" actId="20577"/>
          <ac:spMkLst>
            <pc:docMk/>
            <pc:sldMk cId="2684659980" sldId="277"/>
            <ac:spMk id="3" creationId="{00000000-0000-0000-0000-000000000000}"/>
          </ac:spMkLst>
        </pc:spChg>
      </pc:sldChg>
      <pc:sldChg chg="modSp mod">
        <pc:chgData name="Claire Wawrzesta" userId="8ace4c95-b497-4d51-b49e-ab4fd41763f5" providerId="ADAL" clId="{43CD7410-A018-44B9-9BEF-44FC1F9CBFEF}" dt="2023-05-02T10:01:27.174" v="72" actId="20577"/>
        <pc:sldMkLst>
          <pc:docMk/>
          <pc:sldMk cId="1964334416" sldId="278"/>
        </pc:sldMkLst>
        <pc:graphicFrameChg chg="modGraphic">
          <ac:chgData name="Claire Wawrzesta" userId="8ace4c95-b497-4d51-b49e-ab4fd41763f5" providerId="ADAL" clId="{43CD7410-A018-44B9-9BEF-44FC1F9CBFEF}" dt="2023-05-02T10:01:27.174" v="72" actId="20577"/>
          <ac:graphicFrameMkLst>
            <pc:docMk/>
            <pc:sldMk cId="1964334416" sldId="278"/>
            <ac:graphicFrameMk id="6" creationId="{00000000-0000-0000-0000-000000000000}"/>
          </ac:graphicFrameMkLst>
        </pc:graphicFrameChg>
      </pc:sldChg>
      <pc:sldChg chg="modSp mod">
        <pc:chgData name="Claire Wawrzesta" userId="8ace4c95-b497-4d51-b49e-ab4fd41763f5" providerId="ADAL" clId="{43CD7410-A018-44B9-9BEF-44FC1F9CBFEF}" dt="2023-05-10T14:34:40.816" v="868" actId="20577"/>
        <pc:sldMkLst>
          <pc:docMk/>
          <pc:sldMk cId="3535245009" sldId="282"/>
        </pc:sldMkLst>
        <pc:spChg chg="mod">
          <ac:chgData name="Claire Wawrzesta" userId="8ace4c95-b497-4d51-b49e-ab4fd41763f5" providerId="ADAL" clId="{43CD7410-A018-44B9-9BEF-44FC1F9CBFEF}" dt="2023-05-02T09:58:01.338" v="15" actId="255"/>
          <ac:spMkLst>
            <pc:docMk/>
            <pc:sldMk cId="3535245009" sldId="282"/>
            <ac:spMk id="2" creationId="{00000000-0000-0000-0000-000000000000}"/>
          </ac:spMkLst>
        </pc:spChg>
        <pc:spChg chg="mod">
          <ac:chgData name="Claire Wawrzesta" userId="8ace4c95-b497-4d51-b49e-ab4fd41763f5" providerId="ADAL" clId="{43CD7410-A018-44B9-9BEF-44FC1F9CBFEF}" dt="2023-05-02T09:57:49.949" v="13" actId="1076"/>
          <ac:spMkLst>
            <pc:docMk/>
            <pc:sldMk cId="3535245009" sldId="282"/>
            <ac:spMk id="19" creationId="{BAEF7169-67DA-4F75-B166-2DCED9ABE119}"/>
          </ac:spMkLst>
        </pc:spChg>
        <pc:spChg chg="mod">
          <ac:chgData name="Claire Wawrzesta" userId="8ace4c95-b497-4d51-b49e-ab4fd41763f5" providerId="ADAL" clId="{43CD7410-A018-44B9-9BEF-44FC1F9CBFEF}" dt="2023-05-10T14:34:40.816" v="868" actId="20577"/>
          <ac:spMkLst>
            <pc:docMk/>
            <pc:sldMk cId="3535245009" sldId="282"/>
            <ac:spMk id="24" creationId="{6D521CA9-43CB-4700-AE90-D4224C811B77}"/>
          </ac:spMkLst>
        </pc:spChg>
        <pc:spChg chg="mod">
          <ac:chgData name="Claire Wawrzesta" userId="8ace4c95-b497-4d51-b49e-ab4fd41763f5" providerId="ADAL" clId="{43CD7410-A018-44B9-9BEF-44FC1F9CBFEF}" dt="2023-05-02T09:57:46.132" v="12" actId="1076"/>
          <ac:spMkLst>
            <pc:docMk/>
            <pc:sldMk cId="3535245009" sldId="282"/>
            <ac:spMk id="25" creationId="{9C6BF21F-A6BF-4CC3-B682-EC129436DA6C}"/>
          </ac:spMkLst>
        </pc:spChg>
        <pc:spChg chg="mod">
          <ac:chgData name="Claire Wawrzesta" userId="8ace4c95-b497-4d51-b49e-ab4fd41763f5" providerId="ADAL" clId="{43CD7410-A018-44B9-9BEF-44FC1F9CBFEF}" dt="2023-05-10T14:32:54.136" v="867" actId="13926"/>
          <ac:spMkLst>
            <pc:docMk/>
            <pc:sldMk cId="3535245009" sldId="282"/>
            <ac:spMk id="26" creationId="{66013631-CB27-44DC-9CCE-46CB6DA99139}"/>
          </ac:spMkLst>
        </pc:spChg>
        <pc:spChg chg="mod">
          <ac:chgData name="Claire Wawrzesta" userId="8ace4c95-b497-4d51-b49e-ab4fd41763f5" providerId="ADAL" clId="{43CD7410-A018-44B9-9BEF-44FC1F9CBFEF}" dt="2023-05-10T14:32:50.463" v="866" actId="13926"/>
          <ac:spMkLst>
            <pc:docMk/>
            <pc:sldMk cId="3535245009" sldId="282"/>
            <ac:spMk id="34" creationId="{F92231AA-560D-42D0-A708-83154974D0CA}"/>
          </ac:spMkLst>
        </pc:spChg>
        <pc:spChg chg="mod">
          <ac:chgData name="Claire Wawrzesta" userId="8ace4c95-b497-4d51-b49e-ab4fd41763f5" providerId="ADAL" clId="{43CD7410-A018-44B9-9BEF-44FC1F9CBFEF}" dt="2023-05-02T09:59:02.095" v="25" actId="1076"/>
          <ac:spMkLst>
            <pc:docMk/>
            <pc:sldMk cId="3535245009" sldId="282"/>
            <ac:spMk id="36" creationId="{2692E659-89FA-4DB2-AC6B-4BA40BDA6E5F}"/>
          </ac:spMkLst>
        </pc:spChg>
        <pc:cxnChg chg="mod">
          <ac:chgData name="Claire Wawrzesta" userId="8ace4c95-b497-4d51-b49e-ab4fd41763f5" providerId="ADAL" clId="{43CD7410-A018-44B9-9BEF-44FC1F9CBFEF}" dt="2023-05-02T09:57:49.949" v="13" actId="1076"/>
          <ac:cxnSpMkLst>
            <pc:docMk/>
            <pc:sldMk cId="3535245009" sldId="282"/>
            <ac:cxnSpMk id="9" creationId="{D28B8F0B-D7DD-4077-B153-FA91A0187A96}"/>
          </ac:cxnSpMkLst>
        </pc:cxnChg>
      </pc:sldChg>
      <pc:sldChg chg="addSp delSp modSp new mod">
        <pc:chgData name="Claire Wawrzesta" userId="8ace4c95-b497-4d51-b49e-ab4fd41763f5" providerId="ADAL" clId="{43CD7410-A018-44B9-9BEF-44FC1F9CBFEF}" dt="2023-05-02T10:09:17.465" v="456" actId="113"/>
        <pc:sldMkLst>
          <pc:docMk/>
          <pc:sldMk cId="1187971808" sldId="283"/>
        </pc:sldMkLst>
        <pc:spChg chg="mod">
          <ac:chgData name="Claire Wawrzesta" userId="8ace4c95-b497-4d51-b49e-ab4fd41763f5" providerId="ADAL" clId="{43CD7410-A018-44B9-9BEF-44FC1F9CBFEF}" dt="2023-05-02T10:03:43.827" v="120" actId="1076"/>
          <ac:spMkLst>
            <pc:docMk/>
            <pc:sldMk cId="1187971808" sldId="283"/>
            <ac:spMk id="2" creationId="{027D692A-10EA-E46B-B02B-1314536C7D7C}"/>
          </ac:spMkLst>
        </pc:spChg>
        <pc:spChg chg="del">
          <ac:chgData name="Claire Wawrzesta" userId="8ace4c95-b497-4d51-b49e-ab4fd41763f5" providerId="ADAL" clId="{43CD7410-A018-44B9-9BEF-44FC1F9CBFEF}" dt="2023-05-02T10:03:18.884" v="94"/>
          <ac:spMkLst>
            <pc:docMk/>
            <pc:sldMk cId="1187971808" sldId="283"/>
            <ac:spMk id="3" creationId="{3544D660-9850-7B52-A870-6947D337AC44}"/>
          </ac:spMkLst>
        </pc:spChg>
        <pc:spChg chg="add mod">
          <ac:chgData name="Claire Wawrzesta" userId="8ace4c95-b497-4d51-b49e-ab4fd41763f5" providerId="ADAL" clId="{43CD7410-A018-44B9-9BEF-44FC1F9CBFEF}" dt="2023-05-02T10:09:17.465" v="456" actId="113"/>
          <ac:spMkLst>
            <pc:docMk/>
            <pc:sldMk cId="1187971808" sldId="283"/>
            <ac:spMk id="4" creationId="{8AEEB673-F123-5623-DC7A-D85F97B6D194}"/>
          </ac:spMkLst>
        </pc:spChg>
        <pc:spChg chg="add mod">
          <ac:chgData name="Claire Wawrzesta" userId="8ace4c95-b497-4d51-b49e-ab4fd41763f5" providerId="ADAL" clId="{43CD7410-A018-44B9-9BEF-44FC1F9CBFEF}" dt="2023-05-02T10:05:17.850" v="327" actId="1076"/>
          <ac:spMkLst>
            <pc:docMk/>
            <pc:sldMk cId="1187971808" sldId="283"/>
            <ac:spMk id="5" creationId="{99C35807-D761-C8E7-96BA-85481725618B}"/>
          </ac:spMkLst>
        </pc:spChg>
        <pc:spChg chg="add mod">
          <ac:chgData name="Claire Wawrzesta" userId="8ace4c95-b497-4d51-b49e-ab4fd41763f5" providerId="ADAL" clId="{43CD7410-A018-44B9-9BEF-44FC1F9CBFEF}" dt="2023-05-02T10:05:21.790" v="329" actId="1076"/>
          <ac:spMkLst>
            <pc:docMk/>
            <pc:sldMk cId="1187971808" sldId="283"/>
            <ac:spMk id="6" creationId="{B7795221-7C76-94DE-3D06-8DF7C8DE539D}"/>
          </ac:spMkLst>
        </pc:spChg>
        <pc:picChg chg="add mod">
          <ac:chgData name="Claire Wawrzesta" userId="8ace4c95-b497-4d51-b49e-ab4fd41763f5" providerId="ADAL" clId="{43CD7410-A018-44B9-9BEF-44FC1F9CBFEF}" dt="2023-05-02T10:04:00.470" v="125" actId="1076"/>
          <ac:picMkLst>
            <pc:docMk/>
            <pc:sldMk cId="1187971808" sldId="283"/>
            <ac:picMk id="1026" creationId="{C49833F6-CE5D-D237-4E00-EE264E91919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101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0C04DC-419A-47D5-9EDE-43A5A100A163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9"/>
            <a:ext cx="5435600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164"/>
            <a:ext cx="2944813" cy="4968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101" y="9428164"/>
            <a:ext cx="2944813" cy="4968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01BC30-F97F-414C-B3CA-865C8387E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728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74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79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896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5762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8552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452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393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472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103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892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93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012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0964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898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2005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888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3834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4367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2811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966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0294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01BC30-F97F-414C-B3CA-865C8387E6E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936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0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26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41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376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314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780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981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775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221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308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937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842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2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indapprenticeship.service.gov.uk/apprenticeshipsearch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apyear.com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overseas.com/blog/what-to-do-on-gap-year" TargetMode="External"/><Relationship Id="rId4" Type="http://schemas.openxmlformats.org/officeDocument/2006/relationships/hyperlink" Target="https://www.ucas.com/alternatives/gap-year/gap-years-ideas-and-things-think-about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endays.com/" TargetMode="External"/><Relationship Id="rId7" Type="http://schemas.openxmlformats.org/officeDocument/2006/relationships/hyperlink" Target="https://www.gov.uk/topic/further-education-skills/apprenticeships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nifrog.org/" TargetMode="External"/><Relationship Id="rId5" Type="http://schemas.openxmlformats.org/officeDocument/2006/relationships/hyperlink" Target="http://www.gapyear.com/" TargetMode="External"/><Relationship Id="rId4" Type="http://schemas.openxmlformats.org/officeDocument/2006/relationships/hyperlink" Target="http://www.uca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C5E55-86DB-48BC-BCB7-53410300BB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8435340" cy="3264408"/>
          </a:xfrm>
        </p:spPr>
        <p:txBody>
          <a:bodyPr>
            <a:noAutofit/>
          </a:bodyPr>
          <a:lstStyle/>
          <a:p>
            <a:r>
              <a:rPr lang="en-GB" sz="10000" dirty="0"/>
              <a:t>Next Steps and UCAS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463999-CD32-4527-8DFD-C776171B81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7315200" cy="996696"/>
          </a:xfrm>
        </p:spPr>
        <p:txBody>
          <a:bodyPr>
            <a:noAutofit/>
          </a:bodyPr>
          <a:lstStyle/>
          <a:p>
            <a:r>
              <a:rPr lang="en-GB" sz="3000" dirty="0"/>
              <a:t>Welcome Parents and Year 12! </a:t>
            </a:r>
          </a:p>
        </p:txBody>
      </p:sp>
    </p:spTree>
    <p:extLst>
      <p:ext uri="{BB962C8B-B14F-4D97-AF65-F5344CB8AC3E}">
        <p14:creationId xmlns:p14="http://schemas.microsoft.com/office/powerpoint/2010/main" val="2457172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A8BAE-2743-4651-9873-5171EBF98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000" dirty="0"/>
              <a:t>Year 12: A Reflection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63BE4-07F7-484A-BF18-61DC5F47E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500" dirty="0"/>
              <a:t>Year 12 is over and Year 13 has begun! </a:t>
            </a:r>
          </a:p>
          <a:p>
            <a:r>
              <a:rPr lang="en-GB" sz="3500" dirty="0"/>
              <a:t>Everything that is to come relies on hard work </a:t>
            </a:r>
            <a:r>
              <a:rPr lang="en-GB" sz="3500" b="1" dirty="0"/>
              <a:t>NOW</a:t>
            </a:r>
            <a:r>
              <a:rPr lang="en-GB" sz="3500" dirty="0"/>
              <a:t> to bring success – </a:t>
            </a:r>
            <a:r>
              <a:rPr lang="en-GB" sz="3500" b="1" dirty="0"/>
              <a:t>you need to continue being proactive</a:t>
            </a:r>
          </a:p>
          <a:p>
            <a:r>
              <a:rPr lang="en-GB" sz="3500" dirty="0"/>
              <a:t>Start thinking about long term goals</a:t>
            </a:r>
          </a:p>
        </p:txBody>
      </p:sp>
    </p:spTree>
    <p:extLst>
      <p:ext uri="{BB962C8B-B14F-4D97-AF65-F5344CB8AC3E}">
        <p14:creationId xmlns:p14="http://schemas.microsoft.com/office/powerpoint/2010/main" val="2048695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341" y="89948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7000" dirty="0"/>
              <a:t>Life After Sixth Form - Your Options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ABC85E-7C50-489B-A4DC-811925176472}"/>
              </a:ext>
            </a:extLst>
          </p:cNvPr>
          <p:cNvSpPr txBox="1"/>
          <p:nvPr/>
        </p:nvSpPr>
        <p:spPr>
          <a:xfrm>
            <a:off x="536713" y="3028165"/>
            <a:ext cx="6539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University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73F0D2-36D7-4D71-9ECF-917F09A80241}"/>
              </a:ext>
            </a:extLst>
          </p:cNvPr>
          <p:cNvSpPr txBox="1"/>
          <p:nvPr/>
        </p:nvSpPr>
        <p:spPr>
          <a:xfrm>
            <a:off x="250756" y="4962023"/>
            <a:ext cx="71118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Apprenticeship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3391FC9-3EFD-4B83-93E6-AFE00A32885D}"/>
              </a:ext>
            </a:extLst>
          </p:cNvPr>
          <p:cNvSpPr txBox="1"/>
          <p:nvPr/>
        </p:nvSpPr>
        <p:spPr>
          <a:xfrm>
            <a:off x="6680338" y="3111234"/>
            <a:ext cx="6539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Workplace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4EB374-8286-426B-A1F1-48C47A1F5E4C}"/>
              </a:ext>
            </a:extLst>
          </p:cNvPr>
          <p:cNvSpPr txBox="1"/>
          <p:nvPr/>
        </p:nvSpPr>
        <p:spPr>
          <a:xfrm>
            <a:off x="6680338" y="4808136"/>
            <a:ext cx="6539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Gap Year</a:t>
            </a:r>
          </a:p>
        </p:txBody>
      </p:sp>
    </p:spTree>
    <p:extLst>
      <p:ext uri="{BB962C8B-B14F-4D97-AF65-F5344CB8AC3E}">
        <p14:creationId xmlns:p14="http://schemas.microsoft.com/office/powerpoint/2010/main" val="180615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49" y="161926"/>
            <a:ext cx="8596668" cy="1320800"/>
          </a:xfrm>
        </p:spPr>
        <p:txBody>
          <a:bodyPr>
            <a:normAutofit/>
          </a:bodyPr>
          <a:lstStyle/>
          <a:p>
            <a:r>
              <a:rPr lang="en-GB" sz="5500" dirty="0"/>
              <a:t>Timeline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D6177E2-24FE-4F77-8474-0FB2ED855C84}"/>
              </a:ext>
            </a:extLst>
          </p:cNvPr>
          <p:cNvCxnSpPr/>
          <p:nvPr/>
        </p:nvCxnSpPr>
        <p:spPr>
          <a:xfrm>
            <a:off x="554937" y="3502190"/>
            <a:ext cx="1102042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0A8BF5B-C200-4DA7-92C4-8194E4808551}"/>
              </a:ext>
            </a:extLst>
          </p:cNvPr>
          <p:cNvCxnSpPr/>
          <p:nvPr/>
        </p:nvCxnSpPr>
        <p:spPr>
          <a:xfrm>
            <a:off x="554937" y="2302040"/>
            <a:ext cx="0" cy="12287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52A157-777F-4078-8E94-28ACC139A1DE}"/>
              </a:ext>
            </a:extLst>
          </p:cNvPr>
          <p:cNvCxnSpPr>
            <a:cxnSpLocks/>
          </p:cNvCxnSpPr>
          <p:nvPr/>
        </p:nvCxnSpPr>
        <p:spPr>
          <a:xfrm>
            <a:off x="9307239" y="3508543"/>
            <a:ext cx="0" cy="12287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28B8F0B-D7DD-4077-B153-FA91A0187A96}"/>
              </a:ext>
            </a:extLst>
          </p:cNvPr>
          <p:cNvCxnSpPr/>
          <p:nvPr/>
        </p:nvCxnSpPr>
        <p:spPr>
          <a:xfrm>
            <a:off x="4879313" y="2291352"/>
            <a:ext cx="0" cy="12287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F33A54C-E4EC-42BD-9149-3E220DDED4B6}"/>
              </a:ext>
            </a:extLst>
          </p:cNvPr>
          <p:cNvCxnSpPr/>
          <p:nvPr/>
        </p:nvCxnSpPr>
        <p:spPr>
          <a:xfrm>
            <a:off x="1749087" y="3472112"/>
            <a:ext cx="0" cy="12287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48F8EBD-468D-4FC5-8668-9E34A7B40A96}"/>
              </a:ext>
            </a:extLst>
          </p:cNvPr>
          <p:cNvCxnSpPr>
            <a:cxnSpLocks/>
          </p:cNvCxnSpPr>
          <p:nvPr/>
        </p:nvCxnSpPr>
        <p:spPr>
          <a:xfrm flipH="1">
            <a:off x="8215584" y="2752725"/>
            <a:ext cx="21020" cy="72773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1BA29DA1-51B0-4A48-A805-36E0BCF9CD9F}"/>
              </a:ext>
            </a:extLst>
          </p:cNvPr>
          <p:cNvSpPr/>
          <p:nvPr/>
        </p:nvSpPr>
        <p:spPr>
          <a:xfrm>
            <a:off x="174020" y="1787690"/>
            <a:ext cx="1181099" cy="5143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MARCH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C7E2FE4-48F1-4E9D-B074-8B40419AD53C}"/>
              </a:ext>
            </a:extLst>
          </p:cNvPr>
          <p:cNvSpPr/>
          <p:nvPr/>
        </p:nvSpPr>
        <p:spPr>
          <a:xfrm>
            <a:off x="1158537" y="4227759"/>
            <a:ext cx="1181099" cy="5143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JUNE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AEF7169-67DA-4F75-B166-2DCED9ABE119}"/>
              </a:ext>
            </a:extLst>
          </p:cNvPr>
          <p:cNvSpPr/>
          <p:nvPr/>
        </p:nvSpPr>
        <p:spPr>
          <a:xfrm>
            <a:off x="4251691" y="1751085"/>
            <a:ext cx="1181099" cy="5143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JULY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7FD5123-20E3-405B-8BC7-4082BA06A3B4}"/>
              </a:ext>
            </a:extLst>
          </p:cNvPr>
          <p:cNvSpPr/>
          <p:nvPr/>
        </p:nvSpPr>
        <p:spPr>
          <a:xfrm>
            <a:off x="7646055" y="2624583"/>
            <a:ext cx="1181099" cy="5143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SEPT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77B3A38-A8AB-42BD-A527-D7220E889A8A}"/>
              </a:ext>
            </a:extLst>
          </p:cNvPr>
          <p:cNvSpPr/>
          <p:nvPr/>
        </p:nvSpPr>
        <p:spPr>
          <a:xfrm>
            <a:off x="8783453" y="4262686"/>
            <a:ext cx="1226046" cy="5143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OCT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EEF0BA-FFF1-4EBA-98AE-DF851B97B12E}"/>
              </a:ext>
            </a:extLst>
          </p:cNvPr>
          <p:cNvSpPr txBox="1"/>
          <p:nvPr/>
        </p:nvSpPr>
        <p:spPr>
          <a:xfrm>
            <a:off x="1383610" y="1711222"/>
            <a:ext cx="29811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Attended Leicester UCAS and Apprenticeship fair to explore future options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521CA9-43CB-4700-AE90-D4224C811B77}"/>
              </a:ext>
            </a:extLst>
          </p:cNvPr>
          <p:cNvSpPr txBox="1"/>
          <p:nvPr/>
        </p:nvSpPr>
        <p:spPr>
          <a:xfrm>
            <a:off x="167937" y="4777034"/>
            <a:ext cx="46192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Attended next steps evening! </a:t>
            </a:r>
          </a:p>
          <a:p>
            <a:r>
              <a:rPr lang="en-GB" dirty="0"/>
              <a:t>Careers interviews. </a:t>
            </a:r>
          </a:p>
          <a:p>
            <a:r>
              <a:rPr lang="en-GB" dirty="0"/>
              <a:t>Tutor times – Exploring options and </a:t>
            </a:r>
            <a:r>
              <a:rPr lang="en-GB" b="1" dirty="0"/>
              <a:t>making decisions</a:t>
            </a:r>
          </a:p>
          <a:p>
            <a:r>
              <a:rPr lang="en-GB" b="1" dirty="0"/>
              <a:t>University of Leicester taster day – </a:t>
            </a:r>
            <a:r>
              <a:rPr lang="en-GB" dirty="0"/>
              <a:t>more info to follow! </a:t>
            </a:r>
            <a:endParaRPr lang="en-GB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C6BF21F-A6BF-4CC3-B682-EC129436DA6C}"/>
              </a:ext>
            </a:extLst>
          </p:cNvPr>
          <p:cNvSpPr txBox="1"/>
          <p:nvPr/>
        </p:nvSpPr>
        <p:spPr>
          <a:xfrm>
            <a:off x="3257178" y="770006"/>
            <a:ext cx="30600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UCAS launch day (enrichment)</a:t>
            </a:r>
            <a:endParaRPr lang="en-GB" b="1" dirty="0"/>
          </a:p>
          <a:p>
            <a:pPr algn="ctr"/>
            <a:r>
              <a:rPr lang="en-GB" dirty="0"/>
              <a:t>Abbeyfield Careers Fair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6013631-CB27-44DC-9CCE-46CB6DA99139}"/>
              </a:ext>
            </a:extLst>
          </p:cNvPr>
          <p:cNvSpPr txBox="1"/>
          <p:nvPr/>
        </p:nvSpPr>
        <p:spPr>
          <a:xfrm>
            <a:off x="6143796" y="107365"/>
            <a:ext cx="3988778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Personal statement workshop </a:t>
            </a:r>
          </a:p>
          <a:p>
            <a:pPr algn="ctr"/>
            <a:r>
              <a:rPr lang="en-GB" sz="1700" dirty="0"/>
              <a:t>Completing personal statement </a:t>
            </a:r>
          </a:p>
          <a:p>
            <a:pPr algn="ctr"/>
            <a:r>
              <a:rPr lang="en-GB" sz="1700" dirty="0"/>
              <a:t>First applications submitted</a:t>
            </a:r>
          </a:p>
          <a:p>
            <a:pPr algn="ctr"/>
            <a:r>
              <a:rPr lang="en-GB" sz="1700" dirty="0">
                <a:highlight>
                  <a:srgbClr val="00FFFF"/>
                </a:highlight>
              </a:rPr>
              <a:t>BMAT (</a:t>
            </a:r>
            <a:r>
              <a:rPr lang="en-GB" sz="1700" dirty="0" err="1">
                <a:highlight>
                  <a:srgbClr val="00FFFF"/>
                </a:highlight>
              </a:rPr>
              <a:t>BioMedical</a:t>
            </a:r>
            <a:r>
              <a:rPr lang="en-GB" sz="1700" dirty="0">
                <a:highlight>
                  <a:srgbClr val="00FFFF"/>
                </a:highlight>
              </a:rPr>
              <a:t> Admissions Test) has been scrapped for 2024 admissions.</a:t>
            </a:r>
            <a:r>
              <a:rPr lang="en-GB" sz="1700" dirty="0"/>
              <a:t> </a:t>
            </a:r>
          </a:p>
          <a:p>
            <a:pPr algn="ctr"/>
            <a:r>
              <a:rPr lang="en-GB" sz="1700" b="1" dirty="0">
                <a:highlight>
                  <a:srgbClr val="FFFF00"/>
                </a:highlight>
              </a:rPr>
              <a:t>19</a:t>
            </a:r>
            <a:r>
              <a:rPr lang="en-GB" sz="1700" b="1" baseline="30000" dirty="0">
                <a:highlight>
                  <a:srgbClr val="FFFF00"/>
                </a:highlight>
              </a:rPr>
              <a:t>th</a:t>
            </a:r>
            <a:r>
              <a:rPr lang="en-GB" sz="1700" b="1" dirty="0">
                <a:highlight>
                  <a:srgbClr val="FFFF00"/>
                </a:highlight>
              </a:rPr>
              <a:t> Sept – </a:t>
            </a:r>
            <a:r>
              <a:rPr lang="en-GB" sz="1700" dirty="0">
                <a:highlight>
                  <a:srgbClr val="FFFF00"/>
                </a:highlight>
              </a:rPr>
              <a:t>UCAT registration deadline </a:t>
            </a:r>
            <a:endParaRPr lang="en-GB" sz="1700" dirty="0">
              <a:highlight>
                <a:srgbClr val="00FF00"/>
              </a:highlight>
            </a:endParaRPr>
          </a:p>
          <a:p>
            <a:pPr algn="ctr"/>
            <a:r>
              <a:rPr lang="en-GB" sz="1700" b="1" dirty="0">
                <a:highlight>
                  <a:srgbClr val="00FF00"/>
                </a:highlight>
              </a:rPr>
              <a:t>26</a:t>
            </a:r>
            <a:r>
              <a:rPr lang="en-GB" sz="1700" b="1" baseline="30000" dirty="0">
                <a:highlight>
                  <a:srgbClr val="00FF00"/>
                </a:highlight>
              </a:rPr>
              <a:t>th</a:t>
            </a:r>
            <a:r>
              <a:rPr lang="en-GB" sz="1700" b="1" dirty="0">
                <a:highlight>
                  <a:srgbClr val="00FF00"/>
                </a:highlight>
              </a:rPr>
              <a:t> Sept – </a:t>
            </a:r>
            <a:r>
              <a:rPr lang="en-GB" sz="1700" dirty="0">
                <a:highlight>
                  <a:srgbClr val="00FF00"/>
                </a:highlight>
              </a:rPr>
              <a:t>UCAT Last test date</a:t>
            </a:r>
          </a:p>
          <a:p>
            <a:pPr algn="ctr"/>
            <a:endParaRPr lang="en-GB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1672C3F-90D1-4601-A2E2-6FCC70B8B990}"/>
              </a:ext>
            </a:extLst>
          </p:cNvPr>
          <p:cNvCxnSpPr/>
          <p:nvPr/>
        </p:nvCxnSpPr>
        <p:spPr>
          <a:xfrm>
            <a:off x="6038979" y="3472112"/>
            <a:ext cx="0" cy="12287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A769BD1A-7500-404A-8064-32629891825A}"/>
              </a:ext>
            </a:extLst>
          </p:cNvPr>
          <p:cNvSpPr/>
          <p:nvPr/>
        </p:nvSpPr>
        <p:spPr>
          <a:xfrm>
            <a:off x="5448429" y="4227759"/>
            <a:ext cx="1181099" cy="5143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AUG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51A8B0C-2EA1-44DA-B26A-5BC657162955}"/>
              </a:ext>
            </a:extLst>
          </p:cNvPr>
          <p:cNvSpPr txBox="1"/>
          <p:nvPr/>
        </p:nvSpPr>
        <p:spPr>
          <a:xfrm>
            <a:off x="4088671" y="4891632"/>
            <a:ext cx="41102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Exploring options</a:t>
            </a:r>
          </a:p>
          <a:p>
            <a:pPr algn="ctr"/>
            <a:r>
              <a:rPr lang="en-GB" dirty="0"/>
              <a:t>Making final decisions </a:t>
            </a:r>
          </a:p>
          <a:p>
            <a:pPr algn="ctr"/>
            <a:r>
              <a:rPr lang="en-GB" dirty="0"/>
              <a:t>University open days </a:t>
            </a:r>
          </a:p>
          <a:p>
            <a:pPr algn="ctr"/>
            <a:r>
              <a:rPr lang="en-GB" dirty="0"/>
              <a:t>Doing things for personal statement!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3CA85A7B-3E84-4D59-A613-BAC3BD736460}"/>
              </a:ext>
            </a:extLst>
          </p:cNvPr>
          <p:cNvCxnSpPr/>
          <p:nvPr/>
        </p:nvCxnSpPr>
        <p:spPr>
          <a:xfrm>
            <a:off x="11572876" y="2305418"/>
            <a:ext cx="0" cy="12287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18CE0B72-90D1-44DF-88F9-F507C6515D88}"/>
              </a:ext>
            </a:extLst>
          </p:cNvPr>
          <p:cNvSpPr/>
          <p:nvPr/>
        </p:nvSpPr>
        <p:spPr>
          <a:xfrm>
            <a:off x="10982326" y="1824114"/>
            <a:ext cx="1181099" cy="5143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DEC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92231AA-560D-42D0-A708-83154974D0CA}"/>
              </a:ext>
            </a:extLst>
          </p:cNvPr>
          <p:cNvSpPr txBox="1"/>
          <p:nvPr/>
        </p:nvSpPr>
        <p:spPr>
          <a:xfrm>
            <a:off x="7477124" y="4780218"/>
            <a:ext cx="45358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highlight>
                  <a:srgbClr val="FFFF00"/>
                </a:highlight>
              </a:rPr>
              <a:t>Tues 15</a:t>
            </a:r>
            <a:r>
              <a:rPr lang="en-GB" sz="1600" b="1" baseline="30000" dirty="0">
                <a:highlight>
                  <a:srgbClr val="FFFF00"/>
                </a:highlight>
              </a:rPr>
              <a:t>th</a:t>
            </a:r>
            <a:r>
              <a:rPr lang="en-GB" sz="1600" b="1" dirty="0">
                <a:highlight>
                  <a:srgbClr val="FFFF00"/>
                </a:highlight>
              </a:rPr>
              <a:t> </a:t>
            </a:r>
            <a:r>
              <a:rPr lang="en-GB" sz="1600" dirty="0">
                <a:highlight>
                  <a:srgbClr val="FFFF00"/>
                </a:highlight>
              </a:rPr>
              <a:t>– Application deadline for medical and Oxbridge students</a:t>
            </a:r>
            <a:endParaRPr lang="en-GB" sz="1600" dirty="0"/>
          </a:p>
          <a:p>
            <a:pPr algn="ctr"/>
            <a:r>
              <a:rPr lang="en-GB" sz="1600" b="1" dirty="0"/>
              <a:t>*</a:t>
            </a:r>
            <a:r>
              <a:rPr lang="en-GB" sz="1600" dirty="0"/>
              <a:t>Other courses may have extra admissions tests but this will clearly be stated on course information and support will be provided from the sixth form team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692E659-89FA-4DB2-AC6B-4BA40BDA6E5F}"/>
              </a:ext>
            </a:extLst>
          </p:cNvPr>
          <p:cNvSpPr txBox="1"/>
          <p:nvPr/>
        </p:nvSpPr>
        <p:spPr>
          <a:xfrm>
            <a:off x="10074223" y="310362"/>
            <a:ext cx="21177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Deadline for all  UCAS applications</a:t>
            </a:r>
          </a:p>
          <a:p>
            <a:pPr algn="r"/>
            <a:r>
              <a:rPr lang="en-GB" dirty="0"/>
              <a:t>Apprenticeships to follow (Jan) </a:t>
            </a:r>
          </a:p>
        </p:txBody>
      </p:sp>
    </p:spTree>
    <p:extLst>
      <p:ext uri="{BB962C8B-B14F-4D97-AF65-F5344CB8AC3E}">
        <p14:creationId xmlns:p14="http://schemas.microsoft.com/office/powerpoint/2010/main" val="353524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8" grpId="0" animBg="1"/>
      <p:bldP spid="29" grpId="0"/>
      <p:bldP spid="31" grpId="0" animBg="1"/>
      <p:bldP spid="34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2264" y="3241910"/>
            <a:ext cx="8596668" cy="1320800"/>
          </a:xfrm>
        </p:spPr>
        <p:txBody>
          <a:bodyPr>
            <a:noAutofit/>
          </a:bodyPr>
          <a:lstStyle/>
          <a:p>
            <a:r>
              <a:rPr lang="en-GB" sz="6000" dirty="0"/>
              <a:t>University Colleges Admission 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4614" y="1638074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8000" dirty="0"/>
              <a:t>www.ucas.com</a:t>
            </a:r>
          </a:p>
        </p:txBody>
      </p:sp>
    </p:spTree>
    <p:extLst>
      <p:ext uri="{BB962C8B-B14F-4D97-AF65-F5344CB8AC3E}">
        <p14:creationId xmlns:p14="http://schemas.microsoft.com/office/powerpoint/2010/main" val="296702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557" y="167629"/>
            <a:ext cx="8596668" cy="1320800"/>
          </a:xfrm>
        </p:spPr>
        <p:txBody>
          <a:bodyPr/>
          <a:lstStyle/>
          <a:p>
            <a:r>
              <a:rPr lang="en-GB" b="1" dirty="0"/>
              <a:t>The UCAS application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5009" y="1270442"/>
            <a:ext cx="10657416" cy="5513262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/>
              <a:t>Registering (we will do this on the launch day in July)</a:t>
            </a:r>
          </a:p>
          <a:p>
            <a:r>
              <a:rPr lang="en-GB" sz="2400" dirty="0"/>
              <a:t>Decisions / Open days / Gaining experience</a:t>
            </a:r>
          </a:p>
          <a:p>
            <a:r>
              <a:rPr lang="en-GB" sz="2400" dirty="0"/>
              <a:t>Personal information completed</a:t>
            </a:r>
          </a:p>
          <a:p>
            <a:r>
              <a:rPr lang="en-GB" sz="2400" dirty="0"/>
              <a:t>Personal Statements</a:t>
            </a:r>
          </a:p>
          <a:p>
            <a:r>
              <a:rPr lang="en-GB" sz="2400" dirty="0"/>
              <a:t>References – 2024 changes </a:t>
            </a:r>
          </a:p>
          <a:p>
            <a:r>
              <a:rPr lang="en-GB" sz="2400" dirty="0"/>
              <a:t>Checking</a:t>
            </a:r>
          </a:p>
          <a:p>
            <a:r>
              <a:rPr lang="en-GB" sz="2400" dirty="0"/>
              <a:t>Payment and submission </a:t>
            </a:r>
            <a:r>
              <a:rPr lang="en-GB" sz="2400" b="1" dirty="0">
                <a:highlight>
                  <a:srgbClr val="FFFF00"/>
                </a:highlight>
              </a:rPr>
              <a:t>(£28.50 multiple courses )</a:t>
            </a:r>
            <a:r>
              <a:rPr lang="en-GB" sz="2400" b="1" dirty="0"/>
              <a:t> – No application fee if you receive free school meals or the bursary</a:t>
            </a:r>
          </a:p>
          <a:p>
            <a:r>
              <a:rPr lang="en-GB" sz="2400" dirty="0"/>
              <a:t>Interviews / Auditions</a:t>
            </a:r>
          </a:p>
          <a:p>
            <a:r>
              <a:rPr lang="en-GB" sz="2400" dirty="0"/>
              <a:t>Offers</a:t>
            </a:r>
          </a:p>
          <a:p>
            <a:r>
              <a:rPr lang="en-GB" sz="2400" dirty="0"/>
              <a:t>Results day / Clearing</a:t>
            </a:r>
          </a:p>
          <a:p>
            <a:endParaRPr lang="en-GB" sz="2400" dirty="0"/>
          </a:p>
          <a:p>
            <a:r>
              <a:rPr lang="en-GB" sz="2400" b="1" dirty="0"/>
              <a:t>All students will be provided with a UCAS Step by Step guide to work through independently.  Students will also meet with Mrs Wawrzesta 121 before submitting their final application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92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raphic explaining the three reference sections for 2024 applications">
            <a:extLst>
              <a:ext uri="{FF2B5EF4-FFF2-40B4-BE49-F238E27FC236}">
                <a16:creationId xmlns:a16="http://schemas.microsoft.com/office/drawing/2014/main" id="{C49833F6-CE5D-D237-4E00-EE264E91919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752600"/>
            <a:ext cx="9953854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7D692A-10EA-E46B-B02B-1314536C7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753" y="203200"/>
            <a:ext cx="10515600" cy="1325563"/>
          </a:xfrm>
        </p:spPr>
        <p:txBody>
          <a:bodyPr>
            <a:noAutofit/>
          </a:bodyPr>
          <a:lstStyle/>
          <a:p>
            <a:r>
              <a:rPr lang="en-GB" sz="10000" dirty="0"/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EEB673-F123-5623-DC7A-D85F97B6D194}"/>
              </a:ext>
            </a:extLst>
          </p:cNvPr>
          <p:cNvSpPr txBox="1"/>
          <p:nvPr/>
        </p:nvSpPr>
        <p:spPr>
          <a:xfrm>
            <a:off x="7934325" y="203200"/>
            <a:ext cx="4076700" cy="16312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does this mean for you? </a:t>
            </a:r>
          </a:p>
          <a:p>
            <a:pPr algn="ctr"/>
            <a:r>
              <a:rPr lang="en-GB" sz="2000" dirty="0"/>
              <a:t>- Stronger focus on </a:t>
            </a:r>
            <a:r>
              <a:rPr lang="en-GB" sz="2000" b="1" dirty="0"/>
              <a:t>personal statement </a:t>
            </a:r>
            <a:r>
              <a:rPr lang="en-GB" sz="2000" dirty="0"/>
              <a:t>and</a:t>
            </a:r>
            <a:r>
              <a:rPr lang="en-GB" sz="2000" b="1" dirty="0"/>
              <a:t> predicted grades </a:t>
            </a:r>
            <a:r>
              <a:rPr lang="en-GB" sz="2000" dirty="0"/>
              <a:t>to support your application.  </a:t>
            </a: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99C35807-D761-C8E7-96BA-85481725618B}"/>
              </a:ext>
            </a:extLst>
          </p:cNvPr>
          <p:cNvSpPr/>
          <p:nvPr/>
        </p:nvSpPr>
        <p:spPr>
          <a:xfrm>
            <a:off x="7534275" y="218708"/>
            <a:ext cx="800100" cy="8001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B7795221-7C76-94DE-3D06-8DF7C8DE539D}"/>
              </a:ext>
            </a:extLst>
          </p:cNvPr>
          <p:cNvSpPr/>
          <p:nvPr/>
        </p:nvSpPr>
        <p:spPr>
          <a:xfrm>
            <a:off x="11323197" y="1352550"/>
            <a:ext cx="800100" cy="8001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971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C6B0B-52C6-8A3E-C006-898817216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000" dirty="0"/>
              <a:t>Entry Grades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6F5F2-1B01-61E5-EDB6-18184A3D39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/>
            <a:r>
              <a:rPr lang="en-GB" b="0" i="0" dirty="0">
                <a:solidFill>
                  <a:srgbClr val="9C6600"/>
                </a:solidFill>
                <a:effectLst/>
                <a:latin typeface="Roboto" panose="02000000000000000000" pitchFamily="2" charset="0"/>
              </a:rPr>
              <a:t>Historic entry grades data is currently a feature within the adviser portal that shares course-level information about student grades upon entry into higher education.</a:t>
            </a:r>
            <a:endParaRPr lang="en-GB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pPr algn="l"/>
            <a:r>
              <a:rPr lang="en-GB" dirty="0">
                <a:solidFill>
                  <a:srgbClr val="333333"/>
                </a:solidFill>
                <a:latin typeface="Roboto" panose="02000000000000000000" pitchFamily="2" charset="0"/>
              </a:rPr>
              <a:t>E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ntry grades data will be available on course details pages in our search tool. </a:t>
            </a:r>
          </a:p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Many students found this motivating and informative. </a:t>
            </a:r>
          </a:p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In conjunction with undergraduate applications opening for 2025 entry, students will see the grade profiles of students accepted onto courses, alongside offer rates.</a:t>
            </a:r>
          </a:p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Additionally, they will have the opportunity to add their predicted grades to contextualise the historic information to them.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7706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A6373-A143-DAFF-46BB-52588C298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000" dirty="0"/>
              <a:t>Cost of University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45921C-EFEC-7CCE-774A-BAD694A9B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245" t="31507" r="38462" b="13308"/>
          <a:stretch/>
        </p:blipFill>
        <p:spPr>
          <a:xfrm>
            <a:off x="0" y="1590993"/>
            <a:ext cx="7744619" cy="451104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AB40B6D-DB26-2B73-AA21-85F19B1FE8A1}"/>
              </a:ext>
            </a:extLst>
          </p:cNvPr>
          <p:cNvSpPr/>
          <p:nvPr/>
        </p:nvSpPr>
        <p:spPr>
          <a:xfrm>
            <a:off x="8006080" y="1690688"/>
            <a:ext cx="3870960" cy="491331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500" b="1" dirty="0"/>
              <a:t>Average total cost of going to university: </a:t>
            </a:r>
          </a:p>
          <a:p>
            <a:pPr algn="ctr"/>
            <a:r>
              <a:rPr lang="en-GB" sz="4500" b="1" dirty="0"/>
              <a:t>£66,560</a:t>
            </a:r>
            <a:r>
              <a:rPr lang="en-GB" sz="3500" b="1" i="1" dirty="0"/>
              <a:t> </a:t>
            </a:r>
          </a:p>
          <a:p>
            <a:pPr algn="ctr"/>
            <a:r>
              <a:rPr lang="en-GB" sz="3500" b="1" i="1" dirty="0"/>
              <a:t>(including tuition fees)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40EA9B-E9C8-8575-1330-D20EE2635C08}"/>
              </a:ext>
            </a:extLst>
          </p:cNvPr>
          <p:cNvSpPr/>
          <p:nvPr/>
        </p:nvSpPr>
        <p:spPr>
          <a:xfrm>
            <a:off x="0" y="6022975"/>
            <a:ext cx="6858000" cy="58102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Average monthly cost (according to savethestudent.org)</a:t>
            </a:r>
          </a:p>
        </p:txBody>
      </p:sp>
    </p:spTree>
    <p:extLst>
      <p:ext uri="{BB962C8B-B14F-4D97-AF65-F5344CB8AC3E}">
        <p14:creationId xmlns:p14="http://schemas.microsoft.com/office/powerpoint/2010/main" val="1107561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492FE-DEE2-264E-1488-51B935DFC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/>
              <a:t>Student Loans/Grants etc.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D68735-1353-0A04-9ECB-94E3CA5AA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427956"/>
            <a:ext cx="10515600" cy="4160520"/>
          </a:xfrm>
        </p:spPr>
        <p:txBody>
          <a:bodyPr>
            <a:noAutofit/>
          </a:bodyPr>
          <a:lstStyle/>
          <a:p>
            <a:r>
              <a:rPr lang="en-GB" sz="2000" b="1" dirty="0"/>
              <a:t>Tuition fee loan: </a:t>
            </a:r>
            <a:r>
              <a:rPr lang="en-GB" sz="2000" dirty="0"/>
              <a:t>most students will be eligible. International students will not have access to this. </a:t>
            </a:r>
          </a:p>
          <a:p>
            <a:r>
              <a:rPr lang="en-GB" sz="2000" b="1" dirty="0"/>
              <a:t>Maintenance loan: </a:t>
            </a:r>
            <a:r>
              <a:rPr lang="en-GB" sz="2000" dirty="0"/>
              <a:t>helps with living costs. </a:t>
            </a:r>
          </a:p>
          <a:p>
            <a:r>
              <a:rPr lang="en-GB" sz="2000" b="1" dirty="0"/>
              <a:t>Special support grant: </a:t>
            </a:r>
            <a:r>
              <a:rPr lang="en-GB" sz="2000" dirty="0"/>
              <a:t>Helps with day to day costs when you study if your household income </a:t>
            </a:r>
            <a:r>
              <a:rPr lang="en-GB" sz="2000"/>
              <a:t>is under £41,065</a:t>
            </a:r>
            <a:endParaRPr lang="en-GB" sz="2000" b="1" dirty="0"/>
          </a:p>
          <a:p>
            <a:r>
              <a:rPr lang="en-GB" sz="2000" b="1" dirty="0"/>
              <a:t>Travel grant: </a:t>
            </a:r>
            <a:r>
              <a:rPr lang="en-GB" sz="2000" dirty="0"/>
              <a:t>If your course means that you may live abroad for a portion of it </a:t>
            </a:r>
          </a:p>
          <a:p>
            <a:r>
              <a:rPr lang="en-GB" sz="2000" b="1" dirty="0"/>
              <a:t>Disabled student’s allowance: </a:t>
            </a:r>
            <a:r>
              <a:rPr lang="en-GB" sz="2000" dirty="0"/>
              <a:t>helps cover any additional costs that you might need to pay out when going to university </a:t>
            </a:r>
          </a:p>
          <a:p>
            <a:r>
              <a:rPr lang="en-GB" sz="2000" b="1" dirty="0"/>
              <a:t>Student bursaries: </a:t>
            </a:r>
            <a:r>
              <a:rPr lang="en-GB" sz="2000" dirty="0"/>
              <a:t>Check eligibility online</a:t>
            </a:r>
          </a:p>
          <a:p>
            <a:r>
              <a:rPr lang="en-GB" sz="2000" b="1" dirty="0"/>
              <a:t>NHS Bursary: </a:t>
            </a:r>
            <a:r>
              <a:rPr lang="en-GB" sz="2000" dirty="0"/>
              <a:t>Read up online as there are lots of different ones! </a:t>
            </a:r>
          </a:p>
          <a:p>
            <a:r>
              <a:rPr lang="en-GB" sz="2000" b="1" dirty="0"/>
              <a:t>Practice Placement Expenses; </a:t>
            </a:r>
            <a:r>
              <a:rPr lang="en-GB" sz="2000" dirty="0"/>
              <a:t>Helps with travel when your placement is not at your university etc. </a:t>
            </a:r>
            <a:endParaRPr lang="en-GB" sz="2000" b="1" dirty="0">
              <a:highlight>
                <a:srgbClr val="FFFF00"/>
              </a:highlight>
            </a:endParaRPr>
          </a:p>
          <a:p>
            <a:r>
              <a:rPr lang="en-GB" sz="2000" b="1" dirty="0">
                <a:highlight>
                  <a:srgbClr val="FFFF00"/>
                </a:highlight>
              </a:rPr>
              <a:t>Savethestudent.org/student-finance</a:t>
            </a:r>
          </a:p>
        </p:txBody>
      </p:sp>
    </p:spTree>
    <p:extLst>
      <p:ext uri="{BB962C8B-B14F-4D97-AF65-F5344CB8AC3E}">
        <p14:creationId xmlns:p14="http://schemas.microsoft.com/office/powerpoint/2010/main" val="1876243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87829"/>
            <a:ext cx="10763517" cy="1449977"/>
          </a:xfrm>
        </p:spPr>
        <p:txBody>
          <a:bodyPr>
            <a:normAutofit/>
          </a:bodyPr>
          <a:lstStyle/>
          <a:p>
            <a:pPr algn="ctr"/>
            <a:r>
              <a:rPr lang="en-GB" sz="5000" b="1" dirty="0"/>
              <a:t>Point Scores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50638" y="2037806"/>
          <a:ext cx="2246812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406">
                  <a:extLst>
                    <a:ext uri="{9D8B030D-6E8A-4147-A177-3AD203B41FA5}">
                      <a16:colId xmlns:a16="http://schemas.microsoft.com/office/drawing/2014/main" val="481430760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49823506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u="sng" dirty="0"/>
                        <a:t>A</a:t>
                      </a:r>
                      <a:r>
                        <a:rPr lang="en-GB" u="sng" baseline="0" dirty="0"/>
                        <a:t> Level points</a:t>
                      </a:r>
                      <a:endParaRPr lang="en-GB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912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Grade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Point score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626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8516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0706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370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5482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9112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56778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833273" y="2408646"/>
          <a:ext cx="2246812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406">
                  <a:extLst>
                    <a:ext uri="{9D8B030D-6E8A-4147-A177-3AD203B41FA5}">
                      <a16:colId xmlns:a16="http://schemas.microsoft.com/office/drawing/2014/main" val="481430760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49823506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u="sng" dirty="0"/>
                        <a:t>Core</a:t>
                      </a:r>
                      <a:r>
                        <a:rPr lang="en-GB" u="sng" baseline="0" dirty="0"/>
                        <a:t> Maths</a:t>
                      </a:r>
                      <a:endParaRPr lang="en-GB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912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Grade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Point score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626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0706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370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5482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9112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56778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191955" y="2408646"/>
          <a:ext cx="2246812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406">
                  <a:extLst>
                    <a:ext uri="{9D8B030D-6E8A-4147-A177-3AD203B41FA5}">
                      <a16:colId xmlns:a16="http://schemas.microsoft.com/office/drawing/2014/main" val="481430760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49823506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u="sng" dirty="0"/>
                        <a:t>EPQ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912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Grade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Point score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626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0706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370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5482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9112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567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7479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86646"/>
            <a:ext cx="8596668" cy="1320800"/>
          </a:xfrm>
        </p:spPr>
        <p:txBody>
          <a:bodyPr/>
          <a:lstStyle/>
          <a:p>
            <a:pPr algn="ctr"/>
            <a:r>
              <a:rPr lang="en-GB" b="1" dirty="0"/>
              <a:t>Getting experience to </a:t>
            </a:r>
            <a:r>
              <a:rPr lang="en-GB" b="1" u="sng" dirty="0">
                <a:solidFill>
                  <a:srgbClr val="C00000"/>
                </a:solidFill>
              </a:rPr>
              <a:t>STAND OUT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8101"/>
            <a:ext cx="8596668" cy="548407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Community Service </a:t>
            </a:r>
          </a:p>
          <a:p>
            <a:r>
              <a:rPr lang="en-GB" dirty="0"/>
              <a:t>Regular sports or fitness activities / teams</a:t>
            </a:r>
          </a:p>
          <a:p>
            <a:r>
              <a:rPr lang="en-GB" dirty="0"/>
              <a:t>Events and productions</a:t>
            </a:r>
          </a:p>
          <a:p>
            <a:r>
              <a:rPr lang="en-GB" dirty="0"/>
              <a:t>Part time job</a:t>
            </a:r>
          </a:p>
          <a:p>
            <a:r>
              <a:rPr lang="en-GB" dirty="0"/>
              <a:t>Volunteering</a:t>
            </a:r>
          </a:p>
          <a:p>
            <a:r>
              <a:rPr lang="en-GB" dirty="0"/>
              <a:t>Work Experience</a:t>
            </a:r>
          </a:p>
          <a:p>
            <a:r>
              <a:rPr lang="en-GB" dirty="0"/>
              <a:t>Babysitting / Caring for others</a:t>
            </a:r>
          </a:p>
          <a:p>
            <a:r>
              <a:rPr lang="en-GB" dirty="0"/>
              <a:t>EPQ – area of research</a:t>
            </a:r>
          </a:p>
          <a:p>
            <a:r>
              <a:rPr lang="en-GB" dirty="0"/>
              <a:t>Guides / Scouts / Duke of Edinburgh</a:t>
            </a:r>
          </a:p>
          <a:p>
            <a:r>
              <a:rPr lang="en-GB" dirty="0"/>
              <a:t>Competitive participation at local, national or international level</a:t>
            </a:r>
          </a:p>
          <a:p>
            <a:r>
              <a:rPr lang="en-GB" dirty="0"/>
              <a:t>Blogs or vlogs – your own or those you subscribe to regularly</a:t>
            </a:r>
          </a:p>
          <a:p>
            <a:r>
              <a:rPr lang="en-GB" dirty="0"/>
              <a:t>Subscription to a magazine or journal in your chosen area, for example The Economist or The Stage</a:t>
            </a:r>
          </a:p>
          <a:p>
            <a:endParaRPr lang="en-GB" sz="2800" dirty="0"/>
          </a:p>
        </p:txBody>
      </p:sp>
      <p:pic>
        <p:nvPicPr>
          <p:cNvPr id="1026" name="Picture 2" descr="Image result for post it notes clip 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09" t="3748" r="3112" b="4091"/>
          <a:stretch/>
        </p:blipFill>
        <p:spPr bwMode="auto">
          <a:xfrm>
            <a:off x="9274002" y="155991"/>
            <a:ext cx="2756264" cy="65836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7388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A short task…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07446"/>
            <a:ext cx="8596668" cy="3880773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Parents</a:t>
            </a:r>
            <a:r>
              <a:rPr lang="en-GB" sz="2800" dirty="0"/>
              <a:t> – Write five to ten things, on separate sticky notes, that SELL your son/daughter’s best qualities or experiences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b="1" dirty="0">
                <a:solidFill>
                  <a:srgbClr val="C00000"/>
                </a:solidFill>
              </a:rPr>
              <a:t>Students</a:t>
            </a:r>
            <a:r>
              <a:rPr lang="en-GB" sz="2800" dirty="0"/>
              <a:t> – Write five to ten things that YOU think are YOUR best qualities or experiences  </a:t>
            </a:r>
          </a:p>
          <a:p>
            <a:endParaRPr lang="en-GB" sz="2800" dirty="0"/>
          </a:p>
          <a:p>
            <a:r>
              <a:rPr lang="en-GB" sz="2800" dirty="0"/>
              <a:t>What makes you stand out? </a:t>
            </a:r>
            <a:r>
              <a:rPr lang="en-GB" sz="2800" b="1" dirty="0">
                <a:solidFill>
                  <a:srgbClr val="C00000"/>
                </a:solidFill>
              </a:rPr>
              <a:t>NOW</a:t>
            </a:r>
            <a:r>
              <a:rPr lang="en-GB" sz="2800" dirty="0"/>
              <a:t> is the time! (Think about volunteering, wider reading, work experience etc)</a:t>
            </a:r>
          </a:p>
        </p:txBody>
      </p:sp>
      <p:pic>
        <p:nvPicPr>
          <p:cNvPr id="1026" name="Picture 2" descr="Image result for post it notes clip 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09" t="3748" r="3112" b="4091"/>
          <a:stretch/>
        </p:blipFill>
        <p:spPr bwMode="auto">
          <a:xfrm>
            <a:off x="9274002" y="155991"/>
            <a:ext cx="2756264" cy="65836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460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Alternatives to university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Apprenticeships</a:t>
            </a:r>
          </a:p>
          <a:p>
            <a:r>
              <a:rPr lang="en-GB" sz="4000" b="1" dirty="0"/>
              <a:t>Workplaces</a:t>
            </a:r>
          </a:p>
          <a:p>
            <a:r>
              <a:rPr lang="en-GB" sz="4000" b="1" dirty="0"/>
              <a:t>Gap year</a:t>
            </a:r>
          </a:p>
        </p:txBody>
      </p:sp>
    </p:spTree>
    <p:extLst>
      <p:ext uri="{BB962C8B-B14F-4D97-AF65-F5344CB8AC3E}">
        <p14:creationId xmlns:p14="http://schemas.microsoft.com/office/powerpoint/2010/main" val="15736771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9576" y="2100823"/>
            <a:ext cx="8581398" cy="1646302"/>
          </a:xfrm>
        </p:spPr>
        <p:txBody>
          <a:bodyPr>
            <a:noAutofit/>
          </a:bodyPr>
          <a:lstStyle/>
          <a:p>
            <a:pPr algn="ctr"/>
            <a:r>
              <a:rPr lang="en-GB" sz="8000" b="1" dirty="0"/>
              <a:t>Apprenticeships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4612" y="3737600"/>
            <a:ext cx="7891326" cy="1096899"/>
          </a:xfrm>
        </p:spPr>
        <p:txBody>
          <a:bodyPr>
            <a:norm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What they are and where to find them</a:t>
            </a:r>
          </a:p>
        </p:txBody>
      </p:sp>
    </p:spTree>
    <p:extLst>
      <p:ext uri="{BB962C8B-B14F-4D97-AF65-F5344CB8AC3E}">
        <p14:creationId xmlns:p14="http://schemas.microsoft.com/office/powerpoint/2010/main" val="6826102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Apprenticeships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64200"/>
            <a:ext cx="11057466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dirty="0"/>
              <a:t>Not the same as when I was young</a:t>
            </a:r>
          </a:p>
          <a:p>
            <a:pPr lvl="1"/>
            <a:r>
              <a:rPr lang="en-GB" sz="2400" dirty="0"/>
              <a:t>Higher Level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A wide range of professions including accountancy, law, banking, </a:t>
            </a:r>
            <a:r>
              <a:rPr lang="en-GB" dirty="0"/>
              <a:t>digital marketing </a:t>
            </a:r>
            <a:r>
              <a:rPr lang="en-GB" sz="2400" dirty="0"/>
              <a:t>(</a:t>
            </a:r>
            <a:r>
              <a:rPr lang="en-GB" sz="2000" dirty="0"/>
              <a:t>All of these are currently available within 20  miles of this area)</a:t>
            </a:r>
          </a:p>
          <a:p>
            <a:pPr lvl="1"/>
            <a:endParaRPr lang="en-GB" sz="2000" dirty="0"/>
          </a:p>
          <a:p>
            <a:pPr lvl="1"/>
            <a:r>
              <a:rPr lang="en-GB" sz="2400" dirty="0"/>
              <a:t>Qualifications are usually part of the course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You get paid rather than paying!</a:t>
            </a:r>
          </a:p>
        </p:txBody>
      </p:sp>
    </p:spTree>
    <p:extLst>
      <p:ext uri="{BB962C8B-B14F-4D97-AF65-F5344CB8AC3E}">
        <p14:creationId xmlns:p14="http://schemas.microsoft.com/office/powerpoint/2010/main" val="32746456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Apprenticeships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81766"/>
            <a:ext cx="8596668" cy="3880773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dirty="0"/>
              <a:t>Who are they best suited for?</a:t>
            </a:r>
          </a:p>
          <a:p>
            <a:pPr marL="0" indent="0">
              <a:buNone/>
            </a:pPr>
            <a:endParaRPr lang="en-GB" sz="2800" b="1" dirty="0"/>
          </a:p>
          <a:p>
            <a:pPr lvl="1"/>
            <a:r>
              <a:rPr lang="en-GB" sz="2800" dirty="0"/>
              <a:t>Someone who knows exactly what they want to do.</a:t>
            </a:r>
          </a:p>
          <a:p>
            <a:pPr lvl="1"/>
            <a:endParaRPr lang="en-GB" sz="2800" dirty="0"/>
          </a:p>
          <a:p>
            <a:pPr lvl="1"/>
            <a:r>
              <a:rPr lang="en-GB" sz="2800" dirty="0"/>
              <a:t>Someone who is able to travel</a:t>
            </a:r>
          </a:p>
          <a:p>
            <a:pPr lvl="1"/>
            <a:endParaRPr lang="en-GB" sz="2800" dirty="0"/>
          </a:p>
          <a:p>
            <a:pPr lvl="1"/>
            <a:r>
              <a:rPr lang="en-GB" sz="2800" dirty="0"/>
              <a:t>Someone who does not like the idea of continuing in education  </a:t>
            </a:r>
            <a:r>
              <a:rPr lang="en-GB" sz="2800" b="1" dirty="0"/>
              <a:t>(but would rather learn in a practical setting)</a:t>
            </a:r>
          </a:p>
        </p:txBody>
      </p:sp>
    </p:spTree>
    <p:extLst>
      <p:ext uri="{BB962C8B-B14F-4D97-AF65-F5344CB8AC3E}">
        <p14:creationId xmlns:p14="http://schemas.microsoft.com/office/powerpoint/2010/main" val="1382393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12" y="95182"/>
            <a:ext cx="10131425" cy="1456267"/>
          </a:xfrm>
        </p:spPr>
        <p:txBody>
          <a:bodyPr/>
          <a:lstStyle/>
          <a:p>
            <a:pPr algn="ctr"/>
            <a:r>
              <a:rPr lang="en-GB" dirty="0"/>
              <a:t>Apprenticeships – where to find them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9613" t="13303" r="21654" b="6161"/>
          <a:stretch/>
        </p:blipFill>
        <p:spPr>
          <a:xfrm>
            <a:off x="3498431" y="1551449"/>
            <a:ext cx="6152607" cy="474329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 rot="16200000">
            <a:off x="234866" y="3194962"/>
            <a:ext cx="5070861" cy="14562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2400" b="1" dirty="0">
                <a:solidFill>
                  <a:schemeClr val="tx1"/>
                </a:solidFill>
                <a:hlinkClick r:id="rId4"/>
              </a:rPr>
              <a:t>https://www.findapprenticeship.service.gov.uk/apprenticeshipsearch</a:t>
            </a:r>
            <a:endParaRPr lang="en-GB" sz="2400" b="1" dirty="0">
              <a:solidFill>
                <a:schemeClr val="tx1"/>
              </a:solidFill>
            </a:endParaRPr>
          </a:p>
          <a:p>
            <a:pPr algn="ctr"/>
            <a:endParaRPr lang="en-GB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00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452" y="238185"/>
            <a:ext cx="11235096" cy="1320800"/>
          </a:xfrm>
        </p:spPr>
        <p:txBody>
          <a:bodyPr>
            <a:normAutofit/>
          </a:bodyPr>
          <a:lstStyle/>
          <a:p>
            <a:pPr algn="ctr"/>
            <a:r>
              <a:rPr lang="en-GB" sz="5000" dirty="0"/>
              <a:t>Different types of Apprenticeships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5598" t="23125" r="12216" b="18958"/>
          <a:stretch/>
        </p:blipFill>
        <p:spPr>
          <a:xfrm>
            <a:off x="279570" y="1537064"/>
            <a:ext cx="9392196" cy="42367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35577" y="6035040"/>
            <a:ext cx="84647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KPMG = Auditing / Tax services</a:t>
            </a:r>
          </a:p>
          <a:p>
            <a:r>
              <a:rPr lang="en-GB" sz="1600" b="1" dirty="0"/>
              <a:t>PwC = Accounting, Business, Technology or Data services </a:t>
            </a:r>
          </a:p>
        </p:txBody>
      </p:sp>
    </p:spTree>
    <p:extLst>
      <p:ext uri="{BB962C8B-B14F-4D97-AF65-F5344CB8AC3E}">
        <p14:creationId xmlns:p14="http://schemas.microsoft.com/office/powerpoint/2010/main" val="309939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Employment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755641"/>
            <a:ext cx="9028641" cy="4737234"/>
          </a:xfrm>
        </p:spPr>
        <p:txBody>
          <a:bodyPr/>
          <a:lstStyle/>
          <a:p>
            <a:r>
              <a:rPr lang="en-GB" sz="2000" dirty="0"/>
              <a:t>Completed with education</a:t>
            </a:r>
          </a:p>
          <a:p>
            <a:r>
              <a:rPr lang="en-GB" sz="2000" dirty="0"/>
              <a:t>Student leaver / entry level positions</a:t>
            </a:r>
          </a:p>
          <a:p>
            <a:r>
              <a:rPr lang="en-GB" sz="2000" dirty="0"/>
              <a:t>Salary (may be appealing initially – </a:t>
            </a:r>
            <a:r>
              <a:rPr lang="en-GB" sz="2000" b="1" dirty="0"/>
              <a:t>what progression is available?</a:t>
            </a:r>
            <a:r>
              <a:rPr lang="en-GB" sz="2000" dirty="0"/>
              <a:t>) </a:t>
            </a:r>
          </a:p>
          <a:p>
            <a:r>
              <a:rPr lang="en-GB" sz="2000" dirty="0"/>
              <a:t>Banking – Barclaycard and Nationwide provide a range of customer service and office based positions with career progression.</a:t>
            </a:r>
          </a:p>
          <a:p>
            <a:r>
              <a:rPr lang="en-GB" sz="2000" dirty="0"/>
              <a:t>Logistics – There are numerous opportunities within this sector in Northampton too, including some with </a:t>
            </a:r>
            <a:r>
              <a:rPr lang="en-GB" sz="2000"/>
              <a:t>large local companies </a:t>
            </a:r>
            <a:r>
              <a:rPr lang="en-GB" sz="2000" dirty="0"/>
              <a:t>such as C Butt Logistics, Loop Logistics etc.</a:t>
            </a:r>
          </a:p>
          <a:p>
            <a:r>
              <a:rPr lang="en-GB" sz="2000" dirty="0"/>
              <a:t>Retail – management programmes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6599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92212"/>
              </p:ext>
            </p:extLst>
          </p:nvPr>
        </p:nvGraphicFramePr>
        <p:xfrm>
          <a:off x="412375" y="1519238"/>
          <a:ext cx="9254698" cy="439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7349">
                  <a:extLst>
                    <a:ext uri="{9D8B030D-6E8A-4147-A177-3AD203B41FA5}">
                      <a16:colId xmlns:a16="http://schemas.microsoft.com/office/drawing/2014/main" val="3810745145"/>
                    </a:ext>
                  </a:extLst>
                </a:gridCol>
                <a:gridCol w="4627349">
                  <a:extLst>
                    <a:ext uri="{9D8B030D-6E8A-4147-A177-3AD203B41FA5}">
                      <a16:colId xmlns:a16="http://schemas.microsoft.com/office/drawing/2014/main" val="3539987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Disadvantages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4136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Go travelling – learn new cultures,</a:t>
                      </a:r>
                      <a:r>
                        <a:rPr lang="en-GB" baseline="0" dirty="0"/>
                        <a:t> new languages, </a:t>
                      </a:r>
                      <a:r>
                        <a:rPr lang="en-GB" dirty="0"/>
                        <a:t>experiences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You’ll be a year behind your friends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250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You’ll meet new people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 can be stressful</a:t>
                      </a:r>
                      <a:r>
                        <a:rPr lang="en-GB" baseline="0" dirty="0"/>
                        <a:t> – finding employment, earning money, booking holidays – sorting out travel insurance, visas etc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4871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You’ll become more mature (you experience new ideas, experiences and situations)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Potential to waste a lot of time – it won’t just happen</a:t>
                      </a:r>
                      <a:r>
                        <a:rPr lang="en-GB" baseline="0" dirty="0"/>
                        <a:t> / a lot of planning and organisation needs to take place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0617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It’s a break from traditional education – learn about real life situations, really</a:t>
                      </a:r>
                      <a:r>
                        <a:rPr lang="en-GB" baseline="0" dirty="0"/>
                        <a:t> consider what the right course/step is for you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You’re no longer a student – it can be a</a:t>
                      </a:r>
                      <a:r>
                        <a:rPr lang="en-GB" baseline="0" dirty="0"/>
                        <a:t> big deal / shock into real life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6198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You get to look after</a:t>
                      </a:r>
                      <a:r>
                        <a:rPr lang="en-GB" baseline="0" dirty="0"/>
                        <a:t> yourself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Expensive!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953057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 rot="5400000">
            <a:off x="7558450" y="2330873"/>
            <a:ext cx="65255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https://www.gapyear.com/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https://www.ucas.com/alternatives/gap-year/gap-years-ideas-and-things-think-about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5"/>
              </a:rPr>
              <a:t>https://www.gooverseas.com/blog/what-to-do-on-gap-year</a:t>
            </a:r>
            <a:endParaRPr lang="en-GB" dirty="0"/>
          </a:p>
          <a:p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5DF179F-3DCD-4F53-9C1F-A8ED792F6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22" y="193675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dirty="0"/>
              <a:t>Gap Year</a:t>
            </a:r>
          </a:p>
        </p:txBody>
      </p:sp>
    </p:spTree>
    <p:extLst>
      <p:ext uri="{BB962C8B-B14F-4D97-AF65-F5344CB8AC3E}">
        <p14:creationId xmlns:p14="http://schemas.microsoft.com/office/powerpoint/2010/main" val="4044835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63" y="42760"/>
            <a:ext cx="10131425" cy="1456267"/>
          </a:xfrm>
        </p:spPr>
        <p:txBody>
          <a:bodyPr/>
          <a:lstStyle/>
          <a:p>
            <a:pPr algn="ctr"/>
            <a:r>
              <a:rPr lang="en-GB" b="1" dirty="0"/>
              <a:t>Accessing UniFrog - Apprenticeships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6059" t="15447" r="6294" b="5892"/>
          <a:stretch/>
        </p:blipFill>
        <p:spPr>
          <a:xfrm>
            <a:off x="326571" y="1499027"/>
            <a:ext cx="9928231" cy="500960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36096" y="1032238"/>
            <a:ext cx="9928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Example: </a:t>
            </a:r>
            <a:r>
              <a:rPr lang="en-GB" dirty="0"/>
              <a:t>Advertising and Marketing apprenticeships available </a:t>
            </a:r>
          </a:p>
        </p:txBody>
      </p:sp>
    </p:spTree>
    <p:extLst>
      <p:ext uri="{BB962C8B-B14F-4D97-AF65-F5344CB8AC3E}">
        <p14:creationId xmlns:p14="http://schemas.microsoft.com/office/powerpoint/2010/main" val="30278071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482" y="0"/>
            <a:ext cx="11817793" cy="983244"/>
          </a:xfrm>
        </p:spPr>
        <p:txBody>
          <a:bodyPr/>
          <a:lstStyle/>
          <a:p>
            <a:r>
              <a:rPr lang="en-GB" dirty="0"/>
              <a:t>Accessing UniFrog – University options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6401" y="789983"/>
            <a:ext cx="11509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Enter your predicted A Level grades – Choose the subjects that interest you</a:t>
            </a:r>
          </a:p>
          <a:p>
            <a:r>
              <a:rPr lang="en-GB" dirty="0" err="1"/>
              <a:t>Eg</a:t>
            </a:r>
            <a:r>
              <a:rPr lang="en-GB" dirty="0"/>
              <a:t>: History &gt; History and English / History and Philosophy / Business Management &amp; History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7866" t="15625" r="8603" b="6519"/>
          <a:stretch/>
        </p:blipFill>
        <p:spPr>
          <a:xfrm>
            <a:off x="922112" y="1507119"/>
            <a:ext cx="10058401" cy="520277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590883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787" y="812630"/>
            <a:ext cx="8596668" cy="657497"/>
          </a:xfrm>
        </p:spPr>
        <p:txBody>
          <a:bodyPr>
            <a:noAutofit/>
          </a:bodyPr>
          <a:lstStyle/>
          <a:p>
            <a:r>
              <a:rPr lang="en-GB" sz="9000" b="1" dirty="0"/>
              <a:t>Students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909" y="2050324"/>
            <a:ext cx="9472506" cy="3880773"/>
          </a:xfrm>
        </p:spPr>
        <p:txBody>
          <a:bodyPr>
            <a:normAutofit/>
          </a:bodyPr>
          <a:lstStyle/>
          <a:p>
            <a:r>
              <a:rPr lang="en-GB" sz="2200" dirty="0"/>
              <a:t>Be proactive</a:t>
            </a:r>
          </a:p>
          <a:p>
            <a:r>
              <a:rPr lang="en-GB" sz="2200" dirty="0"/>
              <a:t>Do your research now</a:t>
            </a:r>
          </a:p>
          <a:p>
            <a:r>
              <a:rPr lang="en-GB" sz="2200" dirty="0"/>
              <a:t>Make the time</a:t>
            </a:r>
          </a:p>
          <a:p>
            <a:r>
              <a:rPr lang="en-GB" sz="2200" dirty="0"/>
              <a:t>Speak to parents, form tutors, sixth form team</a:t>
            </a:r>
          </a:p>
          <a:p>
            <a:r>
              <a:rPr lang="en-GB" sz="2200" dirty="0"/>
              <a:t>Speak to family</a:t>
            </a:r>
          </a:p>
          <a:p>
            <a:r>
              <a:rPr lang="en-GB" sz="2200" dirty="0"/>
              <a:t>Attend open days</a:t>
            </a:r>
          </a:p>
          <a:p>
            <a:r>
              <a:rPr lang="en-GB" sz="2200" b="1" dirty="0"/>
              <a:t>Where do you want to spend the next few years which will ultimately shape your future?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47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144" y="661319"/>
            <a:ext cx="8596668" cy="657497"/>
          </a:xfrm>
        </p:spPr>
        <p:txBody>
          <a:bodyPr>
            <a:noAutofit/>
          </a:bodyPr>
          <a:lstStyle/>
          <a:p>
            <a:r>
              <a:rPr lang="en-GB" sz="8000" b="1" dirty="0"/>
              <a:t>Parents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08060" y="2056595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Attendance</a:t>
            </a:r>
          </a:p>
          <a:p>
            <a:r>
              <a:rPr lang="en-GB" sz="2400" dirty="0"/>
              <a:t>Encouraging activities and experiences that will support the next steps</a:t>
            </a:r>
          </a:p>
          <a:p>
            <a:r>
              <a:rPr lang="en-GB" sz="2400" dirty="0"/>
              <a:t>Ensuring productive work time with a quiet space and lots of encouragement as well as checking revision / study plans</a:t>
            </a:r>
          </a:p>
          <a:p>
            <a:r>
              <a:rPr lang="en-GB" sz="2400" dirty="0"/>
              <a:t>Encouraging clear routines, including rest</a:t>
            </a:r>
          </a:p>
          <a:p>
            <a:r>
              <a:rPr lang="en-GB" sz="2400" dirty="0"/>
              <a:t>Questioning / discussion and exploring options with your son or daughter</a:t>
            </a:r>
          </a:p>
          <a:p>
            <a:r>
              <a:rPr lang="en-GB" sz="2400" dirty="0"/>
              <a:t>Open days</a:t>
            </a:r>
          </a:p>
          <a:p>
            <a:r>
              <a:rPr lang="en-GB" sz="2400" dirty="0"/>
              <a:t>Looking at the application form with your son or daughter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02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05603" y="373068"/>
            <a:ext cx="10763517" cy="1449977"/>
          </a:xfrm>
        </p:spPr>
        <p:txBody>
          <a:bodyPr>
            <a:normAutofit/>
          </a:bodyPr>
          <a:lstStyle/>
          <a:p>
            <a:pPr algn="ctr"/>
            <a:r>
              <a:rPr lang="en-GB" sz="5000" b="1" dirty="0"/>
              <a:t>Useful information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103636"/>
              </p:ext>
            </p:extLst>
          </p:nvPr>
        </p:nvGraphicFramePr>
        <p:xfrm>
          <a:off x="424541" y="1587921"/>
          <a:ext cx="11076159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8963">
                  <a:extLst>
                    <a:ext uri="{9D8B030D-6E8A-4147-A177-3AD203B41FA5}">
                      <a16:colId xmlns:a16="http://schemas.microsoft.com/office/drawing/2014/main" val="3672440722"/>
                    </a:ext>
                  </a:extLst>
                </a:gridCol>
                <a:gridCol w="7917196">
                  <a:extLst>
                    <a:ext uri="{9D8B030D-6E8A-4147-A177-3AD203B41FA5}">
                      <a16:colId xmlns:a16="http://schemas.microsoft.com/office/drawing/2014/main" val="10619413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Deadlines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6623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End of Summer</a:t>
                      </a:r>
                      <a:r>
                        <a:rPr lang="en-GB" baseline="0" dirty="0"/>
                        <a:t> term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Registered for UCAS, started to look at courses and make decisions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7216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Fri 20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September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Personal statement</a:t>
                      </a:r>
                      <a:r>
                        <a:rPr lang="en-GB" baseline="0" dirty="0"/>
                        <a:t> completed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5286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Tuesday 15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</a:t>
                      </a:r>
                      <a:r>
                        <a:rPr lang="en-GB" baseline="0" dirty="0"/>
                        <a:t>October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Application deadline for Oxbridge and all Medicine</a:t>
                      </a:r>
                      <a:r>
                        <a:rPr lang="en-GB" baseline="0" dirty="0"/>
                        <a:t> courses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17760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Thursday 5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December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All UCAS applications submitted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588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4542" y="3931985"/>
            <a:ext cx="9686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Useful websites to check out</a:t>
            </a:r>
          </a:p>
          <a:p>
            <a:endParaRPr lang="en-GB" u="sng" dirty="0"/>
          </a:p>
          <a:p>
            <a:r>
              <a:rPr lang="en-GB" b="1" dirty="0">
                <a:solidFill>
                  <a:srgbClr val="0070C0"/>
                </a:solidFill>
                <a:hlinkClick r:id="rId3"/>
              </a:rPr>
              <a:t>www.opendays.com</a:t>
            </a:r>
            <a:r>
              <a:rPr lang="en-GB" b="1" dirty="0">
                <a:solidFill>
                  <a:srgbClr val="0070C0"/>
                </a:solidFill>
              </a:rPr>
              <a:t>						</a:t>
            </a:r>
            <a:r>
              <a:rPr lang="en-GB" b="1" dirty="0">
                <a:solidFill>
                  <a:srgbClr val="0070C0"/>
                </a:solidFill>
                <a:hlinkClick r:id="rId4"/>
              </a:rPr>
              <a:t>www.ucas.com</a:t>
            </a:r>
            <a:r>
              <a:rPr lang="en-GB" b="1" dirty="0">
                <a:solidFill>
                  <a:srgbClr val="0070C0"/>
                </a:solidFill>
              </a:rPr>
              <a:t>			</a:t>
            </a:r>
            <a:r>
              <a:rPr lang="en-GB" b="1" dirty="0">
                <a:solidFill>
                  <a:srgbClr val="0070C0"/>
                </a:solidFill>
                <a:hlinkClick r:id="rId5"/>
              </a:rPr>
              <a:t>www.gapyear.com</a:t>
            </a:r>
            <a:r>
              <a:rPr lang="en-GB" b="1" dirty="0">
                <a:solidFill>
                  <a:srgbClr val="0070C0"/>
                </a:solidFill>
              </a:rPr>
              <a:t> </a:t>
            </a:r>
          </a:p>
          <a:p>
            <a:endParaRPr lang="en-GB" b="1" dirty="0">
              <a:solidFill>
                <a:srgbClr val="0070C0"/>
              </a:solidFill>
              <a:hlinkClick r:id="" action="ppaction://noaction"/>
            </a:endParaRPr>
          </a:p>
          <a:p>
            <a:r>
              <a:rPr lang="en-GB" b="1" dirty="0">
                <a:solidFill>
                  <a:srgbClr val="0070C0"/>
                </a:solidFill>
                <a:hlinkClick r:id="" action="ppaction://noaction"/>
              </a:rPr>
              <a:t>www.aimhighernorthamptonshire.co.uk</a:t>
            </a:r>
            <a:r>
              <a:rPr lang="en-GB" b="1" dirty="0">
                <a:solidFill>
                  <a:srgbClr val="0070C0"/>
                </a:solidFill>
              </a:rPr>
              <a:t> 	</a:t>
            </a:r>
            <a:r>
              <a:rPr lang="en-GB" b="1" dirty="0">
                <a:solidFill>
                  <a:srgbClr val="0070C0"/>
                </a:solidFill>
                <a:hlinkClick r:id="rId6"/>
              </a:rPr>
              <a:t>https://www.unifrog.org</a:t>
            </a:r>
            <a:r>
              <a:rPr lang="en-GB" b="1" dirty="0">
                <a:solidFill>
                  <a:srgbClr val="0070C0"/>
                </a:solidFill>
              </a:rPr>
              <a:t> </a:t>
            </a:r>
          </a:p>
          <a:p>
            <a:r>
              <a:rPr lang="en-GB" b="1" dirty="0">
                <a:solidFill>
                  <a:srgbClr val="0070C0"/>
                </a:solidFill>
              </a:rPr>
              <a:t>	</a:t>
            </a:r>
          </a:p>
          <a:p>
            <a:r>
              <a:rPr lang="en-GB" b="1" dirty="0">
                <a:solidFill>
                  <a:srgbClr val="0070C0"/>
                </a:solidFill>
                <a:hlinkClick r:id="rId7"/>
              </a:rPr>
              <a:t>https://www.gov.uk/topic/further-education-skills/apprenticeships</a:t>
            </a:r>
            <a:r>
              <a:rPr lang="en-GB" b="1" dirty="0">
                <a:solidFill>
                  <a:srgbClr val="0070C0"/>
                </a:solidFill>
              </a:rPr>
              <a:t> </a:t>
            </a:r>
          </a:p>
          <a:p>
            <a:r>
              <a:rPr lang="en-GB" dirty="0"/>
              <a:t>		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964334416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Brush</Template>
  <TotalTime>124</TotalTime>
  <Words>1457</Words>
  <Application>Microsoft Office PowerPoint</Application>
  <PresentationFormat>Widescreen</PresentationFormat>
  <Paragraphs>254</Paragraphs>
  <Slides>26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Century Gothic</vt:lpstr>
      <vt:lpstr>Elephant</vt:lpstr>
      <vt:lpstr>Roboto</vt:lpstr>
      <vt:lpstr>Wingdings 3</vt:lpstr>
      <vt:lpstr>BrushVTI</vt:lpstr>
      <vt:lpstr>Next Steps and UCAS</vt:lpstr>
      <vt:lpstr>Year 12: A Reflection </vt:lpstr>
      <vt:lpstr>Life After Sixth Form - Your Options</vt:lpstr>
      <vt:lpstr>Timeline</vt:lpstr>
      <vt:lpstr>University Colleges Admission Service</vt:lpstr>
      <vt:lpstr>The UCAS application process</vt:lpstr>
      <vt:lpstr>References</vt:lpstr>
      <vt:lpstr>Entry Grades Data</vt:lpstr>
      <vt:lpstr>Cost of University</vt:lpstr>
      <vt:lpstr>Student Loans/Grants etc. </vt:lpstr>
      <vt:lpstr>Point Scores</vt:lpstr>
      <vt:lpstr>Getting experience to STAND OUT</vt:lpstr>
      <vt:lpstr>A short task…</vt:lpstr>
      <vt:lpstr>Alternatives to university</vt:lpstr>
      <vt:lpstr>Apprenticeships</vt:lpstr>
      <vt:lpstr>Apprenticeships</vt:lpstr>
      <vt:lpstr>Apprenticeships</vt:lpstr>
      <vt:lpstr>Apprenticeships – where to find them</vt:lpstr>
      <vt:lpstr>Different types of Apprenticeships</vt:lpstr>
      <vt:lpstr>Employment</vt:lpstr>
      <vt:lpstr>Gap Year</vt:lpstr>
      <vt:lpstr>Accessing UniFrog - Apprenticeships</vt:lpstr>
      <vt:lpstr>Accessing UniFrog – University options</vt:lpstr>
      <vt:lpstr>Students</vt:lpstr>
      <vt:lpstr>Parents</vt:lpstr>
      <vt:lpstr>Useful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Next Steps and UCAS</dc:title>
  <dc:creator>Claire Wawrzesta</dc:creator>
  <cp:lastModifiedBy>Claire Wawrzesta</cp:lastModifiedBy>
  <cp:revision>8</cp:revision>
  <dcterms:created xsi:type="dcterms:W3CDTF">2022-06-06T14:30:13Z</dcterms:created>
  <dcterms:modified xsi:type="dcterms:W3CDTF">2024-06-05T16:48:21Z</dcterms:modified>
</cp:coreProperties>
</file>